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405638" cy="17281525"/>
  <p:notesSz cx="14368463" cy="9939338"/>
  <p:defaultTextStyle>
    <a:defPPr>
      <a:defRPr lang="ja-JP"/>
    </a:defPPr>
    <a:lvl1pPr marL="0" algn="l" defTabSz="2379685" rtl="0" eaLnBrk="1" latinLnBrk="0" hangingPunct="1">
      <a:defRPr kumimoji="1" sz="4700" kern="1200">
        <a:solidFill>
          <a:schemeClr val="tx1"/>
        </a:solidFill>
        <a:latin typeface="+mn-lt"/>
        <a:ea typeface="+mn-ea"/>
        <a:cs typeface="+mn-cs"/>
      </a:defRPr>
    </a:lvl1pPr>
    <a:lvl2pPr marL="1189842" algn="l" defTabSz="2379685" rtl="0" eaLnBrk="1" latinLnBrk="0" hangingPunct="1">
      <a:defRPr kumimoji="1" sz="4700" kern="1200">
        <a:solidFill>
          <a:schemeClr val="tx1"/>
        </a:solidFill>
        <a:latin typeface="+mn-lt"/>
        <a:ea typeface="+mn-ea"/>
        <a:cs typeface="+mn-cs"/>
      </a:defRPr>
    </a:lvl2pPr>
    <a:lvl3pPr marL="2379685" algn="l" defTabSz="2379685" rtl="0" eaLnBrk="1" latinLnBrk="0" hangingPunct="1">
      <a:defRPr kumimoji="1" sz="4700" kern="1200">
        <a:solidFill>
          <a:schemeClr val="tx1"/>
        </a:solidFill>
        <a:latin typeface="+mn-lt"/>
        <a:ea typeface="+mn-ea"/>
        <a:cs typeface="+mn-cs"/>
      </a:defRPr>
    </a:lvl3pPr>
    <a:lvl4pPr marL="3569526" algn="l" defTabSz="2379685" rtl="0" eaLnBrk="1" latinLnBrk="0" hangingPunct="1">
      <a:defRPr kumimoji="1" sz="4700" kern="1200">
        <a:solidFill>
          <a:schemeClr val="tx1"/>
        </a:solidFill>
        <a:latin typeface="+mn-lt"/>
        <a:ea typeface="+mn-ea"/>
        <a:cs typeface="+mn-cs"/>
      </a:defRPr>
    </a:lvl4pPr>
    <a:lvl5pPr marL="4759369" algn="l" defTabSz="2379685" rtl="0" eaLnBrk="1" latinLnBrk="0" hangingPunct="1">
      <a:defRPr kumimoji="1" sz="4700" kern="1200">
        <a:solidFill>
          <a:schemeClr val="tx1"/>
        </a:solidFill>
        <a:latin typeface="+mn-lt"/>
        <a:ea typeface="+mn-ea"/>
        <a:cs typeface="+mn-cs"/>
      </a:defRPr>
    </a:lvl5pPr>
    <a:lvl6pPr marL="5949211" algn="l" defTabSz="2379685" rtl="0" eaLnBrk="1" latinLnBrk="0" hangingPunct="1">
      <a:defRPr kumimoji="1" sz="4700" kern="1200">
        <a:solidFill>
          <a:schemeClr val="tx1"/>
        </a:solidFill>
        <a:latin typeface="+mn-lt"/>
        <a:ea typeface="+mn-ea"/>
        <a:cs typeface="+mn-cs"/>
      </a:defRPr>
    </a:lvl6pPr>
    <a:lvl7pPr marL="7139053" algn="l" defTabSz="2379685" rtl="0" eaLnBrk="1" latinLnBrk="0" hangingPunct="1">
      <a:defRPr kumimoji="1" sz="4700" kern="1200">
        <a:solidFill>
          <a:schemeClr val="tx1"/>
        </a:solidFill>
        <a:latin typeface="+mn-lt"/>
        <a:ea typeface="+mn-ea"/>
        <a:cs typeface="+mn-cs"/>
      </a:defRPr>
    </a:lvl7pPr>
    <a:lvl8pPr marL="8328895" algn="l" defTabSz="2379685" rtl="0" eaLnBrk="1" latinLnBrk="0" hangingPunct="1">
      <a:defRPr kumimoji="1" sz="4700" kern="1200">
        <a:solidFill>
          <a:schemeClr val="tx1"/>
        </a:solidFill>
        <a:latin typeface="+mn-lt"/>
        <a:ea typeface="+mn-ea"/>
        <a:cs typeface="+mn-cs"/>
      </a:defRPr>
    </a:lvl8pPr>
    <a:lvl9pPr marL="9518737" algn="l" defTabSz="2379685" rtl="0" eaLnBrk="1" latinLnBrk="0" hangingPunct="1">
      <a:defRPr kumimoji="1" sz="4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444">
          <p15:clr>
            <a:srgbClr val="A4A3A4"/>
          </p15:clr>
        </p15:guide>
        <p15:guide id="2" pos="10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7F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912" autoAdjust="0"/>
    <p:restoredTop sz="91463" autoAdjust="0"/>
  </p:normalViewPr>
  <p:slideViewPr>
    <p:cSldViewPr>
      <p:cViewPr>
        <p:scale>
          <a:sx n="66" d="100"/>
          <a:sy n="66" d="100"/>
        </p:scale>
        <p:origin x="-80" y="2224"/>
      </p:cViewPr>
      <p:guideLst>
        <p:guide orient="horz" pos="5444"/>
        <p:guide pos="102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6225949" cy="498959"/>
          </a:xfrm>
          <a:prstGeom prst="rect">
            <a:avLst/>
          </a:prstGeom>
        </p:spPr>
        <p:txBody>
          <a:bodyPr vert="horz" lIns="133877" tIns="66939" rIns="133877" bIns="66939" rtlCol="0"/>
          <a:lstStyle>
            <a:lvl1pPr algn="l">
              <a:defRPr sz="1800"/>
            </a:lvl1pPr>
          </a:lstStyle>
          <a:p>
            <a:endParaRPr kumimoji="1" lang="ja-JP" altLang="en-US"/>
          </a:p>
        </p:txBody>
      </p:sp>
      <p:sp>
        <p:nvSpPr>
          <p:cNvPr id="3" name="日付プレースホルダー 2"/>
          <p:cNvSpPr>
            <a:spLocks noGrp="1"/>
          </p:cNvSpPr>
          <p:nvPr>
            <p:ph type="dt" sz="quarter" idx="1"/>
          </p:nvPr>
        </p:nvSpPr>
        <p:spPr>
          <a:xfrm>
            <a:off x="8137891" y="0"/>
            <a:ext cx="6228260" cy="498959"/>
          </a:xfrm>
          <a:prstGeom prst="rect">
            <a:avLst/>
          </a:prstGeom>
        </p:spPr>
        <p:txBody>
          <a:bodyPr vert="horz" lIns="133877" tIns="66939" rIns="133877" bIns="66939" rtlCol="0"/>
          <a:lstStyle>
            <a:lvl1pPr algn="r">
              <a:defRPr sz="1800"/>
            </a:lvl1pPr>
          </a:lstStyle>
          <a:p>
            <a:fld id="{A648A259-9B9A-43A6-868A-DE714AA9768C}" type="datetimeFigureOut">
              <a:rPr kumimoji="1" lang="ja-JP" altLang="en-US" smtClean="0"/>
              <a:t>16/06/08</a:t>
            </a:fld>
            <a:endParaRPr kumimoji="1" lang="ja-JP" altLang="en-US"/>
          </a:p>
        </p:txBody>
      </p:sp>
      <p:sp>
        <p:nvSpPr>
          <p:cNvPr id="4" name="フッター プレースホルダー 3"/>
          <p:cNvSpPr>
            <a:spLocks noGrp="1"/>
          </p:cNvSpPr>
          <p:nvPr>
            <p:ph type="ftr" sz="quarter" idx="2"/>
          </p:nvPr>
        </p:nvSpPr>
        <p:spPr>
          <a:xfrm>
            <a:off x="0" y="9440379"/>
            <a:ext cx="6225949" cy="498959"/>
          </a:xfrm>
          <a:prstGeom prst="rect">
            <a:avLst/>
          </a:prstGeom>
        </p:spPr>
        <p:txBody>
          <a:bodyPr vert="horz" lIns="133877" tIns="66939" rIns="133877" bIns="66939" rtlCol="0" anchor="b"/>
          <a:lstStyle>
            <a:lvl1pPr algn="l">
              <a:defRPr sz="1800"/>
            </a:lvl1pPr>
          </a:lstStyle>
          <a:p>
            <a:endParaRPr kumimoji="1" lang="ja-JP" altLang="en-US"/>
          </a:p>
        </p:txBody>
      </p:sp>
      <p:sp>
        <p:nvSpPr>
          <p:cNvPr id="5" name="スライド番号プレースホルダー 4"/>
          <p:cNvSpPr>
            <a:spLocks noGrp="1"/>
          </p:cNvSpPr>
          <p:nvPr>
            <p:ph type="sldNum" sz="quarter" idx="3"/>
          </p:nvPr>
        </p:nvSpPr>
        <p:spPr>
          <a:xfrm>
            <a:off x="8137891" y="9440379"/>
            <a:ext cx="6228260" cy="498959"/>
          </a:xfrm>
          <a:prstGeom prst="rect">
            <a:avLst/>
          </a:prstGeom>
        </p:spPr>
        <p:txBody>
          <a:bodyPr vert="horz" lIns="133877" tIns="66939" rIns="133877" bIns="66939" rtlCol="0" anchor="b"/>
          <a:lstStyle>
            <a:lvl1pPr algn="r">
              <a:defRPr sz="1800"/>
            </a:lvl1pPr>
          </a:lstStyle>
          <a:p>
            <a:fld id="{510EAD2D-91D1-47A9-9B88-50EA5CD722B3}" type="slidenum">
              <a:rPr kumimoji="1" lang="ja-JP" altLang="en-US" smtClean="0"/>
              <a:t>‹#›</a:t>
            </a:fld>
            <a:endParaRPr kumimoji="1" lang="ja-JP" altLang="en-US"/>
          </a:p>
        </p:txBody>
      </p:sp>
    </p:spTree>
    <p:extLst>
      <p:ext uri="{BB962C8B-B14F-4D97-AF65-F5344CB8AC3E}">
        <p14:creationId xmlns:p14="http://schemas.microsoft.com/office/powerpoint/2010/main" val="1207902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6226335" cy="496967"/>
          </a:xfrm>
          <a:prstGeom prst="rect">
            <a:avLst/>
          </a:prstGeom>
        </p:spPr>
        <p:txBody>
          <a:bodyPr vert="horz" lIns="133877" tIns="66939" rIns="133877" bIns="66939" rtlCol="0"/>
          <a:lstStyle>
            <a:lvl1pPr algn="l">
              <a:defRPr sz="1800"/>
            </a:lvl1pPr>
          </a:lstStyle>
          <a:p>
            <a:endParaRPr kumimoji="1" lang="ja-JP" altLang="en-US"/>
          </a:p>
        </p:txBody>
      </p:sp>
      <p:sp>
        <p:nvSpPr>
          <p:cNvPr id="3" name="日付プレースホルダー 2"/>
          <p:cNvSpPr>
            <a:spLocks noGrp="1"/>
          </p:cNvSpPr>
          <p:nvPr>
            <p:ph type="dt" idx="1"/>
          </p:nvPr>
        </p:nvSpPr>
        <p:spPr>
          <a:xfrm>
            <a:off x="8138804" y="0"/>
            <a:ext cx="6226335" cy="496967"/>
          </a:xfrm>
          <a:prstGeom prst="rect">
            <a:avLst/>
          </a:prstGeom>
        </p:spPr>
        <p:txBody>
          <a:bodyPr vert="horz" lIns="133877" tIns="66939" rIns="133877" bIns="66939" rtlCol="0"/>
          <a:lstStyle>
            <a:lvl1pPr algn="r">
              <a:defRPr sz="1800"/>
            </a:lvl1pPr>
          </a:lstStyle>
          <a:p>
            <a:fld id="{7328AF73-6ADA-4F53-850B-F3EA119BC454}" type="datetimeFigureOut">
              <a:rPr kumimoji="1" lang="ja-JP" altLang="en-US" smtClean="0"/>
              <a:t>16/06/08</a:t>
            </a:fld>
            <a:endParaRPr kumimoji="1" lang="ja-JP" altLang="en-US"/>
          </a:p>
        </p:txBody>
      </p:sp>
      <p:sp>
        <p:nvSpPr>
          <p:cNvPr id="4" name="スライド イメージ プレースホルダー 3"/>
          <p:cNvSpPr>
            <a:spLocks noGrp="1" noRot="1" noChangeAspect="1"/>
          </p:cNvSpPr>
          <p:nvPr>
            <p:ph type="sldImg" idx="2"/>
          </p:nvPr>
        </p:nvSpPr>
        <p:spPr>
          <a:xfrm>
            <a:off x="3689350" y="744538"/>
            <a:ext cx="6989763" cy="3729037"/>
          </a:xfrm>
          <a:prstGeom prst="rect">
            <a:avLst/>
          </a:prstGeom>
          <a:noFill/>
          <a:ln w="12700">
            <a:solidFill>
              <a:prstClr val="black"/>
            </a:solidFill>
          </a:ln>
        </p:spPr>
        <p:txBody>
          <a:bodyPr vert="horz" lIns="133877" tIns="66939" rIns="133877" bIns="66939" rtlCol="0" anchor="ctr"/>
          <a:lstStyle/>
          <a:p>
            <a:endParaRPr lang="ja-JP" altLang="en-US"/>
          </a:p>
        </p:txBody>
      </p:sp>
      <p:sp>
        <p:nvSpPr>
          <p:cNvPr id="5" name="ノート プレースホルダー 4"/>
          <p:cNvSpPr>
            <a:spLocks noGrp="1"/>
          </p:cNvSpPr>
          <p:nvPr>
            <p:ph type="body" sz="quarter" idx="3"/>
          </p:nvPr>
        </p:nvSpPr>
        <p:spPr>
          <a:xfrm>
            <a:off x="1436847" y="4721187"/>
            <a:ext cx="11494770" cy="4472702"/>
          </a:xfrm>
          <a:prstGeom prst="rect">
            <a:avLst/>
          </a:prstGeom>
        </p:spPr>
        <p:txBody>
          <a:bodyPr vert="horz" lIns="133877" tIns="66939" rIns="133877" bIns="6693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6"/>
            <a:ext cx="6226335" cy="496967"/>
          </a:xfrm>
          <a:prstGeom prst="rect">
            <a:avLst/>
          </a:prstGeom>
        </p:spPr>
        <p:txBody>
          <a:bodyPr vert="horz" lIns="133877" tIns="66939" rIns="133877" bIns="66939" rtlCol="0" anchor="b"/>
          <a:lstStyle>
            <a:lvl1pPr algn="l">
              <a:defRPr sz="1800"/>
            </a:lvl1pPr>
          </a:lstStyle>
          <a:p>
            <a:endParaRPr kumimoji="1" lang="ja-JP" altLang="en-US"/>
          </a:p>
        </p:txBody>
      </p:sp>
      <p:sp>
        <p:nvSpPr>
          <p:cNvPr id="7" name="スライド番号プレースホルダー 6"/>
          <p:cNvSpPr>
            <a:spLocks noGrp="1"/>
          </p:cNvSpPr>
          <p:nvPr>
            <p:ph type="sldNum" sz="quarter" idx="5"/>
          </p:nvPr>
        </p:nvSpPr>
        <p:spPr>
          <a:xfrm>
            <a:off x="8138804" y="9440646"/>
            <a:ext cx="6226335" cy="496967"/>
          </a:xfrm>
          <a:prstGeom prst="rect">
            <a:avLst/>
          </a:prstGeom>
        </p:spPr>
        <p:txBody>
          <a:bodyPr vert="horz" lIns="133877" tIns="66939" rIns="133877" bIns="66939" rtlCol="0" anchor="b"/>
          <a:lstStyle>
            <a:lvl1pPr algn="r">
              <a:defRPr sz="1800"/>
            </a:lvl1pPr>
          </a:lstStyle>
          <a:p>
            <a:fld id="{836FBC95-3CBE-4209-A687-2A0132AF4480}" type="slidenum">
              <a:rPr kumimoji="1" lang="ja-JP" altLang="en-US" smtClean="0"/>
              <a:t>‹#›</a:t>
            </a:fld>
            <a:endParaRPr kumimoji="1" lang="ja-JP" altLang="en-US"/>
          </a:p>
        </p:txBody>
      </p:sp>
    </p:spTree>
    <p:extLst>
      <p:ext uri="{BB962C8B-B14F-4D97-AF65-F5344CB8AC3E}">
        <p14:creationId xmlns:p14="http://schemas.microsoft.com/office/powerpoint/2010/main" val="3868772154"/>
      </p:ext>
    </p:extLst>
  </p:cSld>
  <p:clrMap bg1="lt1" tx1="dk1" bg2="lt2" tx2="dk2" accent1="accent1" accent2="accent2" accent3="accent3" accent4="accent4" accent5="accent5" accent6="accent6" hlink="hlink" folHlink="folHlink"/>
  <p:notesStyle>
    <a:lvl1pPr marL="0" algn="l" defTabSz="523007" rtl="0" eaLnBrk="1" latinLnBrk="0" hangingPunct="1">
      <a:defRPr kumimoji="1" sz="700" kern="1200">
        <a:solidFill>
          <a:schemeClr val="tx1"/>
        </a:solidFill>
        <a:latin typeface="+mn-lt"/>
        <a:ea typeface="+mn-ea"/>
        <a:cs typeface="+mn-cs"/>
      </a:defRPr>
    </a:lvl1pPr>
    <a:lvl2pPr marL="261504" algn="l" defTabSz="523007" rtl="0" eaLnBrk="1" latinLnBrk="0" hangingPunct="1">
      <a:defRPr kumimoji="1" sz="700" kern="1200">
        <a:solidFill>
          <a:schemeClr val="tx1"/>
        </a:solidFill>
        <a:latin typeface="+mn-lt"/>
        <a:ea typeface="+mn-ea"/>
        <a:cs typeface="+mn-cs"/>
      </a:defRPr>
    </a:lvl2pPr>
    <a:lvl3pPr marL="523007" algn="l" defTabSz="523007" rtl="0" eaLnBrk="1" latinLnBrk="0" hangingPunct="1">
      <a:defRPr kumimoji="1" sz="700" kern="1200">
        <a:solidFill>
          <a:schemeClr val="tx1"/>
        </a:solidFill>
        <a:latin typeface="+mn-lt"/>
        <a:ea typeface="+mn-ea"/>
        <a:cs typeface="+mn-cs"/>
      </a:defRPr>
    </a:lvl3pPr>
    <a:lvl4pPr marL="784512" algn="l" defTabSz="523007" rtl="0" eaLnBrk="1" latinLnBrk="0" hangingPunct="1">
      <a:defRPr kumimoji="1" sz="700" kern="1200">
        <a:solidFill>
          <a:schemeClr val="tx1"/>
        </a:solidFill>
        <a:latin typeface="+mn-lt"/>
        <a:ea typeface="+mn-ea"/>
        <a:cs typeface="+mn-cs"/>
      </a:defRPr>
    </a:lvl4pPr>
    <a:lvl5pPr marL="1046015" algn="l" defTabSz="523007" rtl="0" eaLnBrk="1" latinLnBrk="0" hangingPunct="1">
      <a:defRPr kumimoji="1" sz="700" kern="1200">
        <a:solidFill>
          <a:schemeClr val="tx1"/>
        </a:solidFill>
        <a:latin typeface="+mn-lt"/>
        <a:ea typeface="+mn-ea"/>
        <a:cs typeface="+mn-cs"/>
      </a:defRPr>
    </a:lvl5pPr>
    <a:lvl6pPr marL="1307519" algn="l" defTabSz="523007" rtl="0" eaLnBrk="1" latinLnBrk="0" hangingPunct="1">
      <a:defRPr kumimoji="1" sz="700" kern="1200">
        <a:solidFill>
          <a:schemeClr val="tx1"/>
        </a:solidFill>
        <a:latin typeface="+mn-lt"/>
        <a:ea typeface="+mn-ea"/>
        <a:cs typeface="+mn-cs"/>
      </a:defRPr>
    </a:lvl6pPr>
    <a:lvl7pPr marL="1569022" algn="l" defTabSz="523007" rtl="0" eaLnBrk="1" latinLnBrk="0" hangingPunct="1">
      <a:defRPr kumimoji="1" sz="700" kern="1200">
        <a:solidFill>
          <a:schemeClr val="tx1"/>
        </a:solidFill>
        <a:latin typeface="+mn-lt"/>
        <a:ea typeface="+mn-ea"/>
        <a:cs typeface="+mn-cs"/>
      </a:defRPr>
    </a:lvl7pPr>
    <a:lvl8pPr marL="1830526" algn="l" defTabSz="523007" rtl="0" eaLnBrk="1" latinLnBrk="0" hangingPunct="1">
      <a:defRPr kumimoji="1" sz="700" kern="1200">
        <a:solidFill>
          <a:schemeClr val="tx1"/>
        </a:solidFill>
        <a:latin typeface="+mn-lt"/>
        <a:ea typeface="+mn-ea"/>
        <a:cs typeface="+mn-cs"/>
      </a:defRPr>
    </a:lvl8pPr>
    <a:lvl9pPr marL="2092031" algn="l" defTabSz="523007" rtl="0" eaLnBrk="1" latinLnBrk="0" hangingPunct="1">
      <a:defRPr kumimoji="1"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89350" y="744538"/>
            <a:ext cx="6989763"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6FBC95-3CBE-4209-A687-2A0132AF4480}" type="slidenum">
              <a:rPr kumimoji="1" lang="ja-JP" altLang="en-US" smtClean="0"/>
              <a:t>1</a:t>
            </a:fld>
            <a:endParaRPr kumimoji="1" lang="ja-JP" altLang="en-US"/>
          </a:p>
        </p:txBody>
      </p:sp>
    </p:spTree>
    <p:extLst>
      <p:ext uri="{BB962C8B-B14F-4D97-AF65-F5344CB8AC3E}">
        <p14:creationId xmlns:p14="http://schemas.microsoft.com/office/powerpoint/2010/main" val="86981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30424" y="5368479"/>
            <a:ext cx="27544792" cy="3704326"/>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4860848" y="9792866"/>
            <a:ext cx="22683947" cy="4416389"/>
          </a:xfrm>
        </p:spPr>
        <p:txBody>
          <a:bodyPr/>
          <a:lstStyle>
            <a:lvl1pPr marL="0" indent="0" algn="ctr">
              <a:buNone/>
              <a:defRPr>
                <a:solidFill>
                  <a:schemeClr val="tx1">
                    <a:tint val="75000"/>
                  </a:schemeClr>
                </a:solidFill>
              </a:defRPr>
            </a:lvl1pPr>
            <a:lvl2pPr marL="1189842" indent="0" algn="ctr">
              <a:buNone/>
              <a:defRPr>
                <a:solidFill>
                  <a:schemeClr val="tx1">
                    <a:tint val="75000"/>
                  </a:schemeClr>
                </a:solidFill>
              </a:defRPr>
            </a:lvl2pPr>
            <a:lvl3pPr marL="2379685" indent="0" algn="ctr">
              <a:buNone/>
              <a:defRPr>
                <a:solidFill>
                  <a:schemeClr val="tx1">
                    <a:tint val="75000"/>
                  </a:schemeClr>
                </a:solidFill>
              </a:defRPr>
            </a:lvl3pPr>
            <a:lvl4pPr marL="3569526" indent="0" algn="ctr">
              <a:buNone/>
              <a:defRPr>
                <a:solidFill>
                  <a:schemeClr val="tx1">
                    <a:tint val="75000"/>
                  </a:schemeClr>
                </a:solidFill>
              </a:defRPr>
            </a:lvl4pPr>
            <a:lvl5pPr marL="4759369" indent="0" algn="ctr">
              <a:buNone/>
              <a:defRPr>
                <a:solidFill>
                  <a:schemeClr val="tx1">
                    <a:tint val="75000"/>
                  </a:schemeClr>
                </a:solidFill>
              </a:defRPr>
            </a:lvl5pPr>
            <a:lvl6pPr marL="5949211" indent="0" algn="ctr">
              <a:buNone/>
              <a:defRPr>
                <a:solidFill>
                  <a:schemeClr val="tx1">
                    <a:tint val="75000"/>
                  </a:schemeClr>
                </a:solidFill>
              </a:defRPr>
            </a:lvl6pPr>
            <a:lvl7pPr marL="7139053" indent="0" algn="ctr">
              <a:buNone/>
              <a:defRPr>
                <a:solidFill>
                  <a:schemeClr val="tx1">
                    <a:tint val="75000"/>
                  </a:schemeClr>
                </a:solidFill>
              </a:defRPr>
            </a:lvl7pPr>
            <a:lvl8pPr marL="8328895" indent="0" algn="ctr">
              <a:buNone/>
              <a:defRPr>
                <a:solidFill>
                  <a:schemeClr val="tx1">
                    <a:tint val="75000"/>
                  </a:schemeClr>
                </a:solidFill>
              </a:defRPr>
            </a:lvl8pPr>
            <a:lvl9pPr marL="951873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51A71A7-2987-4BAD-825B-887E0BE2752B}" type="datetimeFigureOut">
              <a:rPr kumimoji="1" lang="ja-JP" altLang="en-US" smtClean="0"/>
              <a:t>16/06/08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276456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1A71A7-2987-4BAD-825B-887E0BE2752B}" type="datetimeFigureOut">
              <a:rPr kumimoji="1" lang="ja-JP" altLang="en-US" smtClean="0"/>
              <a:t>16/06/08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115977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7620567" y="924084"/>
            <a:ext cx="5468454" cy="1965773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1215218" y="924084"/>
            <a:ext cx="15865263" cy="1965773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1A71A7-2987-4BAD-825B-887E0BE2752B}" type="datetimeFigureOut">
              <a:rPr kumimoji="1" lang="ja-JP" altLang="en-US" smtClean="0"/>
              <a:t>16/06/08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375691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1A71A7-2987-4BAD-825B-887E0BE2752B}" type="datetimeFigureOut">
              <a:rPr kumimoji="1" lang="ja-JP" altLang="en-US" smtClean="0"/>
              <a:t>16/06/08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77516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559823" y="11104982"/>
            <a:ext cx="27544792" cy="3432303"/>
          </a:xfrm>
        </p:spPr>
        <p:txBody>
          <a:bodyPr anchor="t"/>
          <a:lstStyle>
            <a:lvl1pPr algn="l">
              <a:defRPr sz="104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2559823" y="7324651"/>
            <a:ext cx="27544792" cy="3780331"/>
          </a:xfrm>
        </p:spPr>
        <p:txBody>
          <a:bodyPr anchor="b"/>
          <a:lstStyle>
            <a:lvl1pPr marL="0" indent="0">
              <a:buNone/>
              <a:defRPr sz="5200">
                <a:solidFill>
                  <a:schemeClr val="tx1">
                    <a:tint val="75000"/>
                  </a:schemeClr>
                </a:solidFill>
              </a:defRPr>
            </a:lvl1pPr>
            <a:lvl2pPr marL="1189842" indent="0">
              <a:buNone/>
              <a:defRPr sz="4700">
                <a:solidFill>
                  <a:schemeClr val="tx1">
                    <a:tint val="75000"/>
                  </a:schemeClr>
                </a:solidFill>
              </a:defRPr>
            </a:lvl2pPr>
            <a:lvl3pPr marL="2379685" indent="0">
              <a:buNone/>
              <a:defRPr sz="4200">
                <a:solidFill>
                  <a:schemeClr val="tx1">
                    <a:tint val="75000"/>
                  </a:schemeClr>
                </a:solidFill>
              </a:defRPr>
            </a:lvl3pPr>
            <a:lvl4pPr marL="3569526" indent="0">
              <a:buNone/>
              <a:defRPr sz="3700">
                <a:solidFill>
                  <a:schemeClr val="tx1">
                    <a:tint val="75000"/>
                  </a:schemeClr>
                </a:solidFill>
              </a:defRPr>
            </a:lvl4pPr>
            <a:lvl5pPr marL="4759369" indent="0">
              <a:buNone/>
              <a:defRPr sz="3700">
                <a:solidFill>
                  <a:schemeClr val="tx1">
                    <a:tint val="75000"/>
                  </a:schemeClr>
                </a:solidFill>
              </a:defRPr>
            </a:lvl5pPr>
            <a:lvl6pPr marL="5949211" indent="0">
              <a:buNone/>
              <a:defRPr sz="3700">
                <a:solidFill>
                  <a:schemeClr val="tx1">
                    <a:tint val="75000"/>
                  </a:schemeClr>
                </a:solidFill>
              </a:defRPr>
            </a:lvl6pPr>
            <a:lvl7pPr marL="7139053" indent="0">
              <a:buNone/>
              <a:defRPr sz="3700">
                <a:solidFill>
                  <a:schemeClr val="tx1">
                    <a:tint val="75000"/>
                  </a:schemeClr>
                </a:solidFill>
              </a:defRPr>
            </a:lvl7pPr>
            <a:lvl8pPr marL="8328895" indent="0">
              <a:buNone/>
              <a:defRPr sz="3700">
                <a:solidFill>
                  <a:schemeClr val="tx1">
                    <a:tint val="75000"/>
                  </a:schemeClr>
                </a:solidFill>
              </a:defRPr>
            </a:lvl8pPr>
            <a:lvl9pPr marL="9518737" indent="0">
              <a:buNone/>
              <a:defRPr sz="37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51A71A7-2987-4BAD-825B-887E0BE2752B}" type="datetimeFigureOut">
              <a:rPr kumimoji="1" lang="ja-JP" altLang="en-US" smtClean="0"/>
              <a:t>16/06/08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172419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1215216" y="5376478"/>
            <a:ext cx="10666856" cy="15205344"/>
          </a:xfrm>
        </p:spPr>
        <p:txBody>
          <a:bodyPr/>
          <a:lstStyle>
            <a:lvl1pPr>
              <a:defRPr sz="7200"/>
            </a:lvl1pPr>
            <a:lvl2pPr>
              <a:defRPr sz="6300"/>
            </a:lvl2pPr>
            <a:lvl3pPr>
              <a:defRPr sz="5200"/>
            </a:lvl3pPr>
            <a:lvl4pPr>
              <a:defRPr sz="4700"/>
            </a:lvl4pPr>
            <a:lvl5pPr>
              <a:defRPr sz="4700"/>
            </a:lvl5pPr>
            <a:lvl6pPr>
              <a:defRPr sz="4700"/>
            </a:lvl6pPr>
            <a:lvl7pPr>
              <a:defRPr sz="4700"/>
            </a:lvl7pPr>
            <a:lvl8pPr>
              <a:defRPr sz="4700"/>
            </a:lvl8pPr>
            <a:lvl9pPr>
              <a:defRPr sz="4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12422164" y="5376478"/>
            <a:ext cx="10666856" cy="15205344"/>
          </a:xfrm>
        </p:spPr>
        <p:txBody>
          <a:bodyPr/>
          <a:lstStyle>
            <a:lvl1pPr>
              <a:defRPr sz="7200"/>
            </a:lvl1pPr>
            <a:lvl2pPr>
              <a:defRPr sz="6300"/>
            </a:lvl2pPr>
            <a:lvl3pPr>
              <a:defRPr sz="5200"/>
            </a:lvl3pPr>
            <a:lvl4pPr>
              <a:defRPr sz="4700"/>
            </a:lvl4pPr>
            <a:lvl5pPr>
              <a:defRPr sz="4700"/>
            </a:lvl5pPr>
            <a:lvl6pPr>
              <a:defRPr sz="4700"/>
            </a:lvl6pPr>
            <a:lvl7pPr>
              <a:defRPr sz="4700"/>
            </a:lvl7pPr>
            <a:lvl8pPr>
              <a:defRPr sz="4700"/>
            </a:lvl8pPr>
            <a:lvl9pPr>
              <a:defRPr sz="4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51A71A7-2987-4BAD-825B-887E0BE2752B}" type="datetimeFigureOut">
              <a:rPr kumimoji="1" lang="ja-JP" altLang="en-US" smtClean="0"/>
              <a:t>16/06/08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70836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620282" y="692062"/>
            <a:ext cx="29165074" cy="2880254"/>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620289" y="3868343"/>
            <a:ext cx="14318117" cy="1612141"/>
          </a:xfrm>
        </p:spPr>
        <p:txBody>
          <a:bodyPr anchor="b"/>
          <a:lstStyle>
            <a:lvl1pPr marL="0" indent="0">
              <a:buNone/>
              <a:defRPr sz="6300" b="1"/>
            </a:lvl1pPr>
            <a:lvl2pPr marL="1189842" indent="0">
              <a:buNone/>
              <a:defRPr sz="5200" b="1"/>
            </a:lvl2pPr>
            <a:lvl3pPr marL="2379685" indent="0">
              <a:buNone/>
              <a:defRPr sz="4700" b="1"/>
            </a:lvl3pPr>
            <a:lvl4pPr marL="3569526" indent="0">
              <a:buNone/>
              <a:defRPr sz="4200" b="1"/>
            </a:lvl4pPr>
            <a:lvl5pPr marL="4759369" indent="0">
              <a:buNone/>
              <a:defRPr sz="4200" b="1"/>
            </a:lvl5pPr>
            <a:lvl6pPr marL="5949211" indent="0">
              <a:buNone/>
              <a:defRPr sz="4200" b="1"/>
            </a:lvl6pPr>
            <a:lvl7pPr marL="7139053" indent="0">
              <a:buNone/>
              <a:defRPr sz="4200" b="1"/>
            </a:lvl7pPr>
            <a:lvl8pPr marL="8328895" indent="0">
              <a:buNone/>
              <a:defRPr sz="4200" b="1"/>
            </a:lvl8pPr>
            <a:lvl9pPr marL="9518737" indent="0">
              <a:buNone/>
              <a:defRPr sz="4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620289" y="5480484"/>
            <a:ext cx="14318117" cy="9956880"/>
          </a:xfrm>
        </p:spPr>
        <p:txBody>
          <a:bodyPr/>
          <a:lstStyle>
            <a:lvl1pPr>
              <a:defRPr sz="6300"/>
            </a:lvl1pPr>
            <a:lvl2pPr>
              <a:defRPr sz="5200"/>
            </a:lvl2pPr>
            <a:lvl3pPr>
              <a:defRPr sz="4700"/>
            </a:lvl3pPr>
            <a:lvl4pPr>
              <a:defRPr sz="4200"/>
            </a:lvl4pPr>
            <a:lvl5pPr>
              <a:defRPr sz="4200"/>
            </a:lvl5pPr>
            <a:lvl6pPr>
              <a:defRPr sz="4200"/>
            </a:lvl6pPr>
            <a:lvl7pPr>
              <a:defRPr sz="4200"/>
            </a:lvl7pPr>
            <a:lvl8pPr>
              <a:defRPr sz="4200"/>
            </a:lvl8pPr>
            <a:lvl9pPr>
              <a:defRPr sz="4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16461619" y="3868343"/>
            <a:ext cx="14323742" cy="1612141"/>
          </a:xfrm>
        </p:spPr>
        <p:txBody>
          <a:bodyPr anchor="b"/>
          <a:lstStyle>
            <a:lvl1pPr marL="0" indent="0">
              <a:buNone/>
              <a:defRPr sz="6300" b="1"/>
            </a:lvl1pPr>
            <a:lvl2pPr marL="1189842" indent="0">
              <a:buNone/>
              <a:defRPr sz="5200" b="1"/>
            </a:lvl2pPr>
            <a:lvl3pPr marL="2379685" indent="0">
              <a:buNone/>
              <a:defRPr sz="4700" b="1"/>
            </a:lvl3pPr>
            <a:lvl4pPr marL="3569526" indent="0">
              <a:buNone/>
              <a:defRPr sz="4200" b="1"/>
            </a:lvl4pPr>
            <a:lvl5pPr marL="4759369" indent="0">
              <a:buNone/>
              <a:defRPr sz="4200" b="1"/>
            </a:lvl5pPr>
            <a:lvl6pPr marL="5949211" indent="0">
              <a:buNone/>
              <a:defRPr sz="4200" b="1"/>
            </a:lvl6pPr>
            <a:lvl7pPr marL="7139053" indent="0">
              <a:buNone/>
              <a:defRPr sz="4200" b="1"/>
            </a:lvl7pPr>
            <a:lvl8pPr marL="8328895" indent="0">
              <a:buNone/>
              <a:defRPr sz="4200" b="1"/>
            </a:lvl8pPr>
            <a:lvl9pPr marL="9518737" indent="0">
              <a:buNone/>
              <a:defRPr sz="4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16461619" y="5480484"/>
            <a:ext cx="14323742" cy="9956880"/>
          </a:xfrm>
        </p:spPr>
        <p:txBody>
          <a:bodyPr/>
          <a:lstStyle>
            <a:lvl1pPr>
              <a:defRPr sz="6300"/>
            </a:lvl1pPr>
            <a:lvl2pPr>
              <a:defRPr sz="5200"/>
            </a:lvl2pPr>
            <a:lvl3pPr>
              <a:defRPr sz="4700"/>
            </a:lvl3pPr>
            <a:lvl4pPr>
              <a:defRPr sz="4200"/>
            </a:lvl4pPr>
            <a:lvl5pPr>
              <a:defRPr sz="4200"/>
            </a:lvl5pPr>
            <a:lvl6pPr>
              <a:defRPr sz="4200"/>
            </a:lvl6pPr>
            <a:lvl7pPr>
              <a:defRPr sz="4200"/>
            </a:lvl7pPr>
            <a:lvl8pPr>
              <a:defRPr sz="4200"/>
            </a:lvl8pPr>
            <a:lvl9pPr>
              <a:defRPr sz="4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51A71A7-2987-4BAD-825B-887E0BE2752B}" type="datetimeFigureOut">
              <a:rPr kumimoji="1" lang="ja-JP" altLang="en-US" smtClean="0"/>
              <a:t>16/06/08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398123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51A71A7-2987-4BAD-825B-887E0BE2752B}" type="datetimeFigureOut">
              <a:rPr kumimoji="1" lang="ja-JP" altLang="en-US" smtClean="0"/>
              <a:t>16/06/08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76703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1A71A7-2987-4BAD-825B-887E0BE2752B}" type="datetimeFigureOut">
              <a:rPr kumimoji="1" lang="ja-JP" altLang="en-US" smtClean="0"/>
              <a:t>16/06/08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388251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20288" y="688062"/>
            <a:ext cx="10661233" cy="2928258"/>
          </a:xfrm>
        </p:spPr>
        <p:txBody>
          <a:bodyPr anchor="b"/>
          <a:lstStyle>
            <a:lvl1pPr algn="l">
              <a:defRPr sz="5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12669707" y="688064"/>
            <a:ext cx="18115654" cy="14749303"/>
          </a:xfrm>
        </p:spPr>
        <p:txBody>
          <a:bodyPr/>
          <a:lstStyle>
            <a:lvl1pPr>
              <a:defRPr sz="8300"/>
            </a:lvl1pPr>
            <a:lvl2pPr>
              <a:defRPr sz="7200"/>
            </a:lvl2pPr>
            <a:lvl3pPr>
              <a:defRPr sz="6300"/>
            </a:lvl3pPr>
            <a:lvl4pPr>
              <a:defRPr sz="5200"/>
            </a:lvl4pPr>
            <a:lvl5pPr>
              <a:defRPr sz="5200"/>
            </a:lvl5pPr>
            <a:lvl6pPr>
              <a:defRPr sz="5200"/>
            </a:lvl6pPr>
            <a:lvl7pPr>
              <a:defRPr sz="5200"/>
            </a:lvl7pPr>
            <a:lvl8pPr>
              <a:defRPr sz="5200"/>
            </a:lvl8pPr>
            <a:lvl9pPr>
              <a:defRPr sz="5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1620288" y="3616323"/>
            <a:ext cx="10661233" cy="11821045"/>
          </a:xfrm>
        </p:spPr>
        <p:txBody>
          <a:bodyPr/>
          <a:lstStyle>
            <a:lvl1pPr marL="0" indent="0">
              <a:buNone/>
              <a:defRPr sz="3700"/>
            </a:lvl1pPr>
            <a:lvl2pPr marL="1189842" indent="0">
              <a:buNone/>
              <a:defRPr sz="3200"/>
            </a:lvl2pPr>
            <a:lvl3pPr marL="2379685" indent="0">
              <a:buNone/>
              <a:defRPr sz="2600"/>
            </a:lvl3pPr>
            <a:lvl4pPr marL="3569526" indent="0">
              <a:buNone/>
              <a:defRPr sz="2400"/>
            </a:lvl4pPr>
            <a:lvl5pPr marL="4759369" indent="0">
              <a:buNone/>
              <a:defRPr sz="2400"/>
            </a:lvl5pPr>
            <a:lvl6pPr marL="5949211" indent="0">
              <a:buNone/>
              <a:defRPr sz="2400"/>
            </a:lvl6pPr>
            <a:lvl7pPr marL="7139053" indent="0">
              <a:buNone/>
              <a:defRPr sz="2400"/>
            </a:lvl7pPr>
            <a:lvl8pPr marL="8328895" indent="0">
              <a:buNone/>
              <a:defRPr sz="2400"/>
            </a:lvl8pPr>
            <a:lvl9pPr marL="9518737" indent="0">
              <a:buNone/>
              <a:defRPr sz="24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1A71A7-2987-4BAD-825B-887E0BE2752B}" type="datetimeFigureOut">
              <a:rPr kumimoji="1" lang="ja-JP" altLang="en-US" smtClean="0"/>
              <a:t>16/06/08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2334424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51734" y="12097070"/>
            <a:ext cx="19443383" cy="1428129"/>
          </a:xfrm>
        </p:spPr>
        <p:txBody>
          <a:bodyPr anchor="b"/>
          <a:lstStyle>
            <a:lvl1pPr algn="l">
              <a:defRPr sz="5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6351734" y="1544135"/>
            <a:ext cx="19443383" cy="10368915"/>
          </a:xfrm>
        </p:spPr>
        <p:txBody>
          <a:bodyPr/>
          <a:lstStyle>
            <a:lvl1pPr marL="0" indent="0">
              <a:buNone/>
              <a:defRPr sz="8300"/>
            </a:lvl1pPr>
            <a:lvl2pPr marL="1189842" indent="0">
              <a:buNone/>
              <a:defRPr sz="7200"/>
            </a:lvl2pPr>
            <a:lvl3pPr marL="2379685" indent="0">
              <a:buNone/>
              <a:defRPr sz="6300"/>
            </a:lvl3pPr>
            <a:lvl4pPr marL="3569526" indent="0">
              <a:buNone/>
              <a:defRPr sz="5200"/>
            </a:lvl4pPr>
            <a:lvl5pPr marL="4759369" indent="0">
              <a:buNone/>
              <a:defRPr sz="5200"/>
            </a:lvl5pPr>
            <a:lvl6pPr marL="5949211" indent="0">
              <a:buNone/>
              <a:defRPr sz="5200"/>
            </a:lvl6pPr>
            <a:lvl7pPr marL="7139053" indent="0">
              <a:buNone/>
              <a:defRPr sz="5200"/>
            </a:lvl7pPr>
            <a:lvl8pPr marL="8328895" indent="0">
              <a:buNone/>
              <a:defRPr sz="5200"/>
            </a:lvl8pPr>
            <a:lvl9pPr marL="9518737" indent="0">
              <a:buNone/>
              <a:defRPr sz="5200"/>
            </a:lvl9pPr>
          </a:lstStyle>
          <a:p>
            <a:endParaRPr kumimoji="1" lang="ja-JP" altLang="en-US"/>
          </a:p>
        </p:txBody>
      </p:sp>
      <p:sp>
        <p:nvSpPr>
          <p:cNvPr id="4" name="テキスト プレースホルダー 3"/>
          <p:cNvSpPr>
            <a:spLocks noGrp="1"/>
          </p:cNvSpPr>
          <p:nvPr>
            <p:ph type="body" sz="half" idx="2"/>
          </p:nvPr>
        </p:nvSpPr>
        <p:spPr>
          <a:xfrm>
            <a:off x="6351734" y="13525198"/>
            <a:ext cx="19443383" cy="2028177"/>
          </a:xfrm>
        </p:spPr>
        <p:txBody>
          <a:bodyPr/>
          <a:lstStyle>
            <a:lvl1pPr marL="0" indent="0">
              <a:buNone/>
              <a:defRPr sz="3700"/>
            </a:lvl1pPr>
            <a:lvl2pPr marL="1189842" indent="0">
              <a:buNone/>
              <a:defRPr sz="3200"/>
            </a:lvl2pPr>
            <a:lvl3pPr marL="2379685" indent="0">
              <a:buNone/>
              <a:defRPr sz="2600"/>
            </a:lvl3pPr>
            <a:lvl4pPr marL="3569526" indent="0">
              <a:buNone/>
              <a:defRPr sz="2400"/>
            </a:lvl4pPr>
            <a:lvl5pPr marL="4759369" indent="0">
              <a:buNone/>
              <a:defRPr sz="2400"/>
            </a:lvl5pPr>
            <a:lvl6pPr marL="5949211" indent="0">
              <a:buNone/>
              <a:defRPr sz="2400"/>
            </a:lvl6pPr>
            <a:lvl7pPr marL="7139053" indent="0">
              <a:buNone/>
              <a:defRPr sz="2400"/>
            </a:lvl7pPr>
            <a:lvl8pPr marL="8328895" indent="0">
              <a:buNone/>
              <a:defRPr sz="2400"/>
            </a:lvl8pPr>
            <a:lvl9pPr marL="9518737" indent="0">
              <a:buNone/>
              <a:defRPr sz="24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1A71A7-2987-4BAD-825B-887E0BE2752B}" type="datetimeFigureOut">
              <a:rPr kumimoji="1" lang="ja-JP" altLang="en-US" smtClean="0"/>
              <a:t>16/06/08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1985121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620282" y="692062"/>
            <a:ext cx="29165074" cy="2880254"/>
          </a:xfrm>
          <a:prstGeom prst="rect">
            <a:avLst/>
          </a:prstGeom>
        </p:spPr>
        <p:txBody>
          <a:bodyPr vert="horz" lIns="237968" tIns="118984" rIns="237968" bIns="118984"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620282" y="4032361"/>
            <a:ext cx="29165074" cy="11405007"/>
          </a:xfrm>
          <a:prstGeom prst="rect">
            <a:avLst/>
          </a:prstGeom>
        </p:spPr>
        <p:txBody>
          <a:bodyPr vert="horz" lIns="237968" tIns="118984" rIns="237968" bIns="118984"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1620284" y="16017416"/>
            <a:ext cx="7561315" cy="920081"/>
          </a:xfrm>
          <a:prstGeom prst="rect">
            <a:avLst/>
          </a:prstGeom>
        </p:spPr>
        <p:txBody>
          <a:bodyPr vert="horz" lIns="237968" tIns="118984" rIns="237968" bIns="118984" rtlCol="0" anchor="ctr"/>
          <a:lstStyle>
            <a:lvl1pPr algn="l">
              <a:defRPr sz="3200">
                <a:solidFill>
                  <a:schemeClr val="tx1">
                    <a:tint val="75000"/>
                  </a:schemeClr>
                </a:solidFill>
              </a:defRPr>
            </a:lvl1pPr>
          </a:lstStyle>
          <a:p>
            <a:fld id="{351A71A7-2987-4BAD-825B-887E0BE2752B}" type="datetimeFigureOut">
              <a:rPr kumimoji="1" lang="ja-JP" altLang="en-US" smtClean="0"/>
              <a:t>16/06/08</a:t>
            </a:fld>
            <a:endParaRPr kumimoji="1" lang="ja-JP" altLang="en-US"/>
          </a:p>
        </p:txBody>
      </p:sp>
      <p:sp>
        <p:nvSpPr>
          <p:cNvPr id="5" name="フッター プレースホルダー 4"/>
          <p:cNvSpPr>
            <a:spLocks noGrp="1"/>
          </p:cNvSpPr>
          <p:nvPr>
            <p:ph type="ftr" sz="quarter" idx="3"/>
          </p:nvPr>
        </p:nvSpPr>
        <p:spPr>
          <a:xfrm>
            <a:off x="11071928" y="16017416"/>
            <a:ext cx="10261786" cy="920081"/>
          </a:xfrm>
          <a:prstGeom prst="rect">
            <a:avLst/>
          </a:prstGeom>
        </p:spPr>
        <p:txBody>
          <a:bodyPr vert="horz" lIns="237968" tIns="118984" rIns="237968" bIns="118984" rtlCol="0" anchor="ctr"/>
          <a:lstStyle>
            <a:lvl1pPr algn="ctr">
              <a:defRPr sz="3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23224043" y="16017416"/>
            <a:ext cx="7561315" cy="920081"/>
          </a:xfrm>
          <a:prstGeom prst="rect">
            <a:avLst/>
          </a:prstGeom>
        </p:spPr>
        <p:txBody>
          <a:bodyPr vert="horz" lIns="237968" tIns="118984" rIns="237968" bIns="118984" rtlCol="0" anchor="ctr"/>
          <a:lstStyle>
            <a:lvl1pPr algn="r">
              <a:defRPr sz="3200">
                <a:solidFill>
                  <a:schemeClr val="tx1">
                    <a:tint val="75000"/>
                  </a:schemeClr>
                </a:solidFill>
              </a:defRPr>
            </a:lvl1pPr>
          </a:lstStyle>
          <a:p>
            <a:fld id="{525E0E23-451C-40F4-BFBE-BBA88A1F5C40}" type="slidenum">
              <a:rPr kumimoji="1" lang="ja-JP" altLang="en-US" smtClean="0"/>
              <a:t>‹#›</a:t>
            </a:fld>
            <a:endParaRPr kumimoji="1" lang="ja-JP" altLang="en-US"/>
          </a:p>
        </p:txBody>
      </p:sp>
    </p:spTree>
    <p:extLst>
      <p:ext uri="{BB962C8B-B14F-4D97-AF65-F5344CB8AC3E}">
        <p14:creationId xmlns:p14="http://schemas.microsoft.com/office/powerpoint/2010/main" val="2985330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79685" rtl="0" eaLnBrk="1" latinLnBrk="0" hangingPunct="1">
        <a:spcBef>
          <a:spcPct val="0"/>
        </a:spcBef>
        <a:buNone/>
        <a:defRPr kumimoji="1" sz="11400" kern="1200">
          <a:solidFill>
            <a:schemeClr val="tx1"/>
          </a:solidFill>
          <a:latin typeface="+mj-lt"/>
          <a:ea typeface="+mj-ea"/>
          <a:cs typeface="+mj-cs"/>
        </a:defRPr>
      </a:lvl1pPr>
    </p:titleStyle>
    <p:bodyStyle>
      <a:lvl1pPr marL="892381" indent="-892381" algn="l" defTabSz="2379685" rtl="0" eaLnBrk="1" latinLnBrk="0" hangingPunct="1">
        <a:spcBef>
          <a:spcPct val="20000"/>
        </a:spcBef>
        <a:buFont typeface="Arial" panose="020B0604020202020204" pitchFamily="34" charset="0"/>
        <a:buChar char="•"/>
        <a:defRPr kumimoji="1" sz="8300" kern="1200">
          <a:solidFill>
            <a:schemeClr val="tx1"/>
          </a:solidFill>
          <a:latin typeface="+mn-lt"/>
          <a:ea typeface="+mn-ea"/>
          <a:cs typeface="+mn-cs"/>
        </a:defRPr>
      </a:lvl1pPr>
      <a:lvl2pPr marL="1933494" indent="-743652" algn="l" defTabSz="2379685" rtl="0" eaLnBrk="1" latinLnBrk="0" hangingPunct="1">
        <a:spcBef>
          <a:spcPct val="20000"/>
        </a:spcBef>
        <a:buFont typeface="Arial" panose="020B0604020202020204" pitchFamily="34" charset="0"/>
        <a:buChar char="–"/>
        <a:defRPr kumimoji="1" sz="7200" kern="1200">
          <a:solidFill>
            <a:schemeClr val="tx1"/>
          </a:solidFill>
          <a:latin typeface="+mn-lt"/>
          <a:ea typeface="+mn-ea"/>
          <a:cs typeface="+mn-cs"/>
        </a:defRPr>
      </a:lvl2pPr>
      <a:lvl3pPr marL="2974605" indent="-594921" algn="l" defTabSz="2379685" rtl="0" eaLnBrk="1" latinLnBrk="0" hangingPunct="1">
        <a:spcBef>
          <a:spcPct val="20000"/>
        </a:spcBef>
        <a:buFont typeface="Arial" panose="020B0604020202020204" pitchFamily="34" charset="0"/>
        <a:buChar char="•"/>
        <a:defRPr kumimoji="1" sz="6300" kern="1200">
          <a:solidFill>
            <a:schemeClr val="tx1"/>
          </a:solidFill>
          <a:latin typeface="+mn-lt"/>
          <a:ea typeface="+mn-ea"/>
          <a:cs typeface="+mn-cs"/>
        </a:defRPr>
      </a:lvl3pPr>
      <a:lvl4pPr marL="4164447" indent="-594921" algn="l" defTabSz="2379685"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4pPr>
      <a:lvl5pPr marL="5354290" indent="-594921" algn="l" defTabSz="2379685"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5pPr>
      <a:lvl6pPr marL="6544132" indent="-594921" algn="l" defTabSz="2379685"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6pPr>
      <a:lvl7pPr marL="7733974" indent="-594921" algn="l" defTabSz="2379685"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7pPr>
      <a:lvl8pPr marL="8923816" indent="-594921" algn="l" defTabSz="2379685"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8pPr>
      <a:lvl9pPr marL="10113658" indent="-594921" algn="l" defTabSz="2379685"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9pPr>
    </p:bodyStyle>
    <p:otherStyle>
      <a:defPPr>
        <a:defRPr lang="ja-JP"/>
      </a:defPPr>
      <a:lvl1pPr marL="0" algn="l" defTabSz="2379685" rtl="0" eaLnBrk="1" latinLnBrk="0" hangingPunct="1">
        <a:defRPr kumimoji="1" sz="4700" kern="1200">
          <a:solidFill>
            <a:schemeClr val="tx1"/>
          </a:solidFill>
          <a:latin typeface="+mn-lt"/>
          <a:ea typeface="+mn-ea"/>
          <a:cs typeface="+mn-cs"/>
        </a:defRPr>
      </a:lvl1pPr>
      <a:lvl2pPr marL="1189842" algn="l" defTabSz="2379685" rtl="0" eaLnBrk="1" latinLnBrk="0" hangingPunct="1">
        <a:defRPr kumimoji="1" sz="4700" kern="1200">
          <a:solidFill>
            <a:schemeClr val="tx1"/>
          </a:solidFill>
          <a:latin typeface="+mn-lt"/>
          <a:ea typeface="+mn-ea"/>
          <a:cs typeface="+mn-cs"/>
        </a:defRPr>
      </a:lvl2pPr>
      <a:lvl3pPr marL="2379685" algn="l" defTabSz="2379685" rtl="0" eaLnBrk="1" latinLnBrk="0" hangingPunct="1">
        <a:defRPr kumimoji="1" sz="4700" kern="1200">
          <a:solidFill>
            <a:schemeClr val="tx1"/>
          </a:solidFill>
          <a:latin typeface="+mn-lt"/>
          <a:ea typeface="+mn-ea"/>
          <a:cs typeface="+mn-cs"/>
        </a:defRPr>
      </a:lvl3pPr>
      <a:lvl4pPr marL="3569526" algn="l" defTabSz="2379685" rtl="0" eaLnBrk="1" latinLnBrk="0" hangingPunct="1">
        <a:defRPr kumimoji="1" sz="4700" kern="1200">
          <a:solidFill>
            <a:schemeClr val="tx1"/>
          </a:solidFill>
          <a:latin typeface="+mn-lt"/>
          <a:ea typeface="+mn-ea"/>
          <a:cs typeface="+mn-cs"/>
        </a:defRPr>
      </a:lvl4pPr>
      <a:lvl5pPr marL="4759369" algn="l" defTabSz="2379685" rtl="0" eaLnBrk="1" latinLnBrk="0" hangingPunct="1">
        <a:defRPr kumimoji="1" sz="4700" kern="1200">
          <a:solidFill>
            <a:schemeClr val="tx1"/>
          </a:solidFill>
          <a:latin typeface="+mn-lt"/>
          <a:ea typeface="+mn-ea"/>
          <a:cs typeface="+mn-cs"/>
        </a:defRPr>
      </a:lvl5pPr>
      <a:lvl6pPr marL="5949211" algn="l" defTabSz="2379685" rtl="0" eaLnBrk="1" latinLnBrk="0" hangingPunct="1">
        <a:defRPr kumimoji="1" sz="4700" kern="1200">
          <a:solidFill>
            <a:schemeClr val="tx1"/>
          </a:solidFill>
          <a:latin typeface="+mn-lt"/>
          <a:ea typeface="+mn-ea"/>
          <a:cs typeface="+mn-cs"/>
        </a:defRPr>
      </a:lvl6pPr>
      <a:lvl7pPr marL="7139053" algn="l" defTabSz="2379685" rtl="0" eaLnBrk="1" latinLnBrk="0" hangingPunct="1">
        <a:defRPr kumimoji="1" sz="4700" kern="1200">
          <a:solidFill>
            <a:schemeClr val="tx1"/>
          </a:solidFill>
          <a:latin typeface="+mn-lt"/>
          <a:ea typeface="+mn-ea"/>
          <a:cs typeface="+mn-cs"/>
        </a:defRPr>
      </a:lvl7pPr>
      <a:lvl8pPr marL="8328895" algn="l" defTabSz="2379685" rtl="0" eaLnBrk="1" latinLnBrk="0" hangingPunct="1">
        <a:defRPr kumimoji="1" sz="4700" kern="1200">
          <a:solidFill>
            <a:schemeClr val="tx1"/>
          </a:solidFill>
          <a:latin typeface="+mn-lt"/>
          <a:ea typeface="+mn-ea"/>
          <a:cs typeface="+mn-cs"/>
        </a:defRPr>
      </a:lvl8pPr>
      <a:lvl9pPr marL="9518737" algn="l" defTabSz="2379685" rtl="0" eaLnBrk="1" latinLnBrk="0" hangingPunct="1">
        <a:defRPr kumimoji="1" sz="4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package" Target="../embeddings/Microsoft_Excel____1.xlsx"/><Relationship Id="rId5" Type="http://schemas.openxmlformats.org/officeDocument/2006/relationships/image" Target="../media/image1.emf"/><Relationship Id="rId6" Type="http://schemas.openxmlformats.org/officeDocument/2006/relationships/image" Target="../media/image3.png"/><Relationship Id="rId7" Type="http://schemas.openxmlformats.org/officeDocument/2006/relationships/package" Target="../embeddings/Microsoft_Excel____2.xlsx"/><Relationship Id="rId8"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27868117" y="1840089"/>
            <a:ext cx="4321499" cy="10712035"/>
          </a:xfrm>
          <a:prstGeom prst="rect">
            <a:avLst/>
          </a:prstGeom>
          <a:solidFill>
            <a:schemeClr val="accent2">
              <a:lumMod val="20000"/>
              <a:lumOff val="80000"/>
            </a:schemeClr>
          </a:solidFill>
          <a:ln w="28575">
            <a:solidFill>
              <a:srgbClr val="FF0000"/>
            </a:solidFill>
          </a:ln>
        </p:spPr>
        <p:style>
          <a:lnRef idx="1">
            <a:schemeClr val="accent4"/>
          </a:lnRef>
          <a:fillRef idx="2">
            <a:schemeClr val="accent4"/>
          </a:fillRef>
          <a:effectRef idx="1">
            <a:schemeClr val="accent4"/>
          </a:effectRef>
          <a:fontRef idx="minor">
            <a:schemeClr val="dk1"/>
          </a:fontRef>
        </p:style>
        <p:txBody>
          <a:bodyPr lIns="52300" tIns="26151" rIns="52300" bIns="26151" rtlCol="0" anchor="ctr"/>
          <a:lstStyle/>
          <a:p>
            <a:pPr algn="ctr"/>
            <a:endParaRPr lang="ja-JP" altLang="en-US" sz="1400" dirty="0"/>
          </a:p>
        </p:txBody>
      </p:sp>
      <p:sp>
        <p:nvSpPr>
          <p:cNvPr id="31" name="正方形/長方形 30"/>
          <p:cNvSpPr/>
          <p:nvPr/>
        </p:nvSpPr>
        <p:spPr>
          <a:xfrm>
            <a:off x="270019" y="1840089"/>
            <a:ext cx="9524088" cy="15260075"/>
          </a:xfrm>
          <a:prstGeom prst="rect">
            <a:avLst/>
          </a:prstGeom>
          <a:solidFill>
            <a:schemeClr val="accent1">
              <a:lumMod val="20000"/>
              <a:lumOff val="80000"/>
            </a:schemeClr>
          </a:solidFill>
          <a:ln>
            <a:solidFill>
              <a:srgbClr val="0000FF"/>
            </a:solidFill>
          </a:ln>
        </p:spPr>
        <p:style>
          <a:lnRef idx="2">
            <a:schemeClr val="accent4"/>
          </a:lnRef>
          <a:fillRef idx="1">
            <a:schemeClr val="lt1"/>
          </a:fillRef>
          <a:effectRef idx="0">
            <a:schemeClr val="accent4"/>
          </a:effectRef>
          <a:fontRef idx="minor">
            <a:schemeClr val="dk1"/>
          </a:fontRef>
        </p:style>
        <p:txBody>
          <a:bodyPr lIns="52300" tIns="26151" rIns="52300" bIns="26151" rtlCol="0" anchor="ctr"/>
          <a:lstStyle/>
          <a:p>
            <a:pPr algn="ctr"/>
            <a:endParaRPr kumimoji="1" lang="ja-JP" altLang="en-US"/>
          </a:p>
        </p:txBody>
      </p:sp>
      <p:sp>
        <p:nvSpPr>
          <p:cNvPr id="29" name="正方形/長方形 28"/>
          <p:cNvSpPr/>
          <p:nvPr/>
        </p:nvSpPr>
        <p:spPr>
          <a:xfrm>
            <a:off x="17422250" y="1840089"/>
            <a:ext cx="10382225" cy="15264094"/>
          </a:xfrm>
          <a:prstGeom prst="rect">
            <a:avLst/>
          </a:prstGeom>
          <a:solidFill>
            <a:schemeClr val="accent4">
              <a:lumMod val="20000"/>
              <a:lumOff val="80000"/>
            </a:schemeClr>
          </a:solidFill>
          <a:ln w="28575">
            <a:solidFill>
              <a:srgbClr val="660066"/>
            </a:solidFill>
          </a:ln>
        </p:spPr>
        <p:style>
          <a:lnRef idx="1">
            <a:schemeClr val="accent3"/>
          </a:lnRef>
          <a:fillRef idx="2">
            <a:schemeClr val="accent3"/>
          </a:fillRef>
          <a:effectRef idx="1">
            <a:schemeClr val="accent3"/>
          </a:effectRef>
          <a:fontRef idx="minor">
            <a:schemeClr val="dk1"/>
          </a:fontRef>
        </p:style>
        <p:txBody>
          <a:bodyPr lIns="52300" tIns="26151" rIns="52300" bIns="26151" rtlCol="0" anchor="ctr"/>
          <a:lstStyle/>
          <a:p>
            <a:pPr algn="ctr"/>
            <a:r>
              <a:rPr lang="ja-JP" altLang="en-US" sz="1400" dirty="0" smtClean="0"/>
              <a:t>っっっっっっっっっっっっっっっっｓ</a:t>
            </a:r>
            <a:endParaRPr lang="ja-JP" altLang="en-US" sz="1400" dirty="0"/>
          </a:p>
        </p:txBody>
      </p:sp>
      <p:sp>
        <p:nvSpPr>
          <p:cNvPr id="11" name="テキスト ボックス 10"/>
          <p:cNvSpPr txBox="1"/>
          <p:nvPr/>
        </p:nvSpPr>
        <p:spPr>
          <a:xfrm>
            <a:off x="450296" y="2248113"/>
            <a:ext cx="9127787" cy="14976130"/>
          </a:xfrm>
          <a:prstGeom prst="rect">
            <a:avLst/>
          </a:prstGeom>
          <a:noFill/>
        </p:spPr>
        <p:txBody>
          <a:bodyPr wrap="square" lIns="52300" tIns="26151" rIns="52300" bIns="26151" numCol="2" spcCol="164727" rtlCol="0">
            <a:spAutoFit/>
          </a:bodyPr>
          <a:lstStyle/>
          <a:p>
            <a:pPr algn="just">
              <a:lnSpc>
                <a:spcPct val="125000"/>
              </a:lnSpc>
            </a:pPr>
            <a:r>
              <a:rPr lang="ja-JP" altLang="ja-JP" sz="2000" dirty="0"/>
              <a:t>　</a:t>
            </a:r>
            <a:r>
              <a:rPr lang="en-US" altLang="ja-JP" sz="1800" dirty="0"/>
              <a:t>EMDR</a:t>
            </a:r>
            <a:r>
              <a:rPr lang="ja-JP" altLang="ja-JP" sz="1800" dirty="0"/>
              <a:t>（</a:t>
            </a:r>
            <a:r>
              <a:rPr lang="en-US" altLang="ja-JP" sz="1800" dirty="0"/>
              <a:t>Eye Movement Desensitization and Reprocessing</a:t>
            </a:r>
            <a:r>
              <a:rPr lang="ja-JP" altLang="en-US" sz="1800" dirty="0" smtClean="0"/>
              <a:t>）の適用において</a:t>
            </a:r>
            <a:r>
              <a:rPr lang="en-US" altLang="ja-JP" sz="1800" dirty="0" smtClean="0"/>
              <a:t>, </a:t>
            </a:r>
            <a:r>
              <a:rPr lang="ja-JP" altLang="ja-JP" sz="1800" dirty="0" smtClean="0"/>
              <a:t>「</a:t>
            </a:r>
            <a:r>
              <a:rPr lang="ja-JP" altLang="ja-JP" sz="1800" dirty="0"/>
              <a:t>人生全般を通して否定的な記憶が多い場合や養育者との愛着形成に問題が想定される</a:t>
            </a:r>
            <a:r>
              <a:rPr lang="en-US" altLang="ja-JP" sz="1800" dirty="0"/>
              <a:t>(</a:t>
            </a:r>
            <a:r>
              <a:rPr lang="ja-JP" altLang="ja-JP" sz="1800" dirty="0"/>
              <a:t>市井</a:t>
            </a:r>
            <a:r>
              <a:rPr lang="en-US" altLang="ja-JP" sz="1800" dirty="0"/>
              <a:t>, 2008)</a:t>
            </a:r>
            <a:r>
              <a:rPr lang="ja-JP" altLang="ja-JP" sz="1800" dirty="0"/>
              <a:t>」クライエント（以下</a:t>
            </a:r>
            <a:r>
              <a:rPr lang="en-US" altLang="ja-JP" sz="1800" dirty="0"/>
              <a:t>Cl.</a:t>
            </a:r>
            <a:r>
              <a:rPr lang="ja-JP" altLang="ja-JP" sz="1800" dirty="0"/>
              <a:t>）で</a:t>
            </a:r>
            <a:r>
              <a:rPr lang="ja-JP" altLang="ja-JP" sz="1800" dirty="0" smtClean="0"/>
              <a:t>は</a:t>
            </a:r>
            <a:r>
              <a:rPr lang="en-US" altLang="ja-JP" sz="1800" dirty="0" smtClean="0"/>
              <a:t>, </a:t>
            </a:r>
            <a:r>
              <a:rPr lang="ja-JP" altLang="ja-JP" sz="1800" dirty="0" smtClean="0"/>
              <a:t>肯定的</a:t>
            </a:r>
            <a:r>
              <a:rPr lang="ja-JP" altLang="ja-JP" sz="1800" dirty="0"/>
              <a:t>な記憶のネットワークが脆弱な</a:t>
            </a:r>
            <a:r>
              <a:rPr lang="ja-JP" altLang="ja-JP" sz="1800" dirty="0" smtClean="0"/>
              <a:t>ため</a:t>
            </a:r>
            <a:r>
              <a:rPr lang="en-US" altLang="ja-JP" sz="1800" dirty="0" smtClean="0"/>
              <a:t>, </a:t>
            </a:r>
            <a:r>
              <a:rPr lang="ja-JP" altLang="ja-JP" sz="1800" dirty="0" smtClean="0"/>
              <a:t>適応的</a:t>
            </a:r>
            <a:r>
              <a:rPr lang="ja-JP" altLang="ja-JP" sz="1800" dirty="0"/>
              <a:t>情報処理（</a:t>
            </a:r>
            <a:r>
              <a:rPr lang="en-US" altLang="ja-JP" sz="1800" dirty="0"/>
              <a:t>Adaptive Information Processing; </a:t>
            </a:r>
            <a:r>
              <a:rPr lang="ja-JP" altLang="ja-JP" sz="1800" dirty="0"/>
              <a:t>以下</a:t>
            </a:r>
            <a:r>
              <a:rPr lang="en-US" altLang="ja-JP" sz="1800" dirty="0"/>
              <a:t>AIP</a:t>
            </a:r>
            <a:r>
              <a:rPr lang="ja-JP" altLang="ja-JP" sz="1800" dirty="0"/>
              <a:t>）が</a:t>
            </a:r>
            <a:r>
              <a:rPr lang="ja-JP" altLang="ja-JP" sz="1800" dirty="0" smtClean="0"/>
              <a:t>促進さ</a:t>
            </a:r>
            <a:r>
              <a:rPr lang="ja-JP" altLang="en-US" sz="1800" dirty="0" smtClean="0"/>
              <a:t>れずに</a:t>
            </a:r>
            <a:r>
              <a:rPr lang="en-US" altLang="ja-JP" sz="1800" dirty="0" smtClean="0"/>
              <a:t>, </a:t>
            </a:r>
            <a:r>
              <a:rPr lang="ja-JP" altLang="ja-JP" sz="1800" dirty="0" smtClean="0"/>
              <a:t>外傷的</a:t>
            </a:r>
            <a:r>
              <a:rPr lang="ja-JP" altLang="ja-JP" sz="1800" dirty="0"/>
              <a:t>記憶の想起により恐怖感や不快</a:t>
            </a:r>
            <a:r>
              <a:rPr lang="ja-JP" altLang="ja-JP" sz="1800" dirty="0" smtClean="0"/>
              <a:t>感情</a:t>
            </a:r>
            <a:r>
              <a:rPr lang="en-US" altLang="ja-JP" sz="1800" dirty="0" smtClean="0"/>
              <a:t>, </a:t>
            </a:r>
            <a:r>
              <a:rPr lang="ja-JP" altLang="ja-JP" sz="1800" dirty="0" smtClean="0"/>
              <a:t>自己</a:t>
            </a:r>
            <a:r>
              <a:rPr lang="ja-JP" altLang="ja-JP" sz="1800" dirty="0"/>
              <a:t>否定感の</a:t>
            </a:r>
            <a:r>
              <a:rPr lang="ja-JP" altLang="ja-JP" sz="1800" dirty="0" smtClean="0"/>
              <a:t>増大</a:t>
            </a:r>
            <a:r>
              <a:rPr lang="en-US" altLang="ja-JP" sz="1800" dirty="0" smtClean="0"/>
              <a:t>, </a:t>
            </a:r>
            <a:r>
              <a:rPr lang="ja-JP" altLang="ja-JP" sz="1800" dirty="0" smtClean="0"/>
              <a:t>フラッシュバック</a:t>
            </a:r>
            <a:r>
              <a:rPr lang="ja-JP" altLang="ja-JP" sz="1800" dirty="0"/>
              <a:t>等が生じる可能性が</a:t>
            </a:r>
            <a:r>
              <a:rPr lang="ja-JP" altLang="en-US" sz="1800" dirty="0"/>
              <a:t>知られている。</a:t>
            </a:r>
            <a:r>
              <a:rPr lang="ja-JP" altLang="ja-JP" sz="1800" dirty="0"/>
              <a:t>このような</a:t>
            </a:r>
            <a:r>
              <a:rPr lang="ja-JP" altLang="ja-JP" sz="1800" dirty="0" smtClean="0"/>
              <a:t>場合</a:t>
            </a:r>
            <a:r>
              <a:rPr lang="en-US" altLang="ja-JP" sz="1800" dirty="0" smtClean="0"/>
              <a:t>, </a:t>
            </a:r>
            <a:r>
              <a:rPr lang="ja-JP" altLang="ja-JP" sz="1800" dirty="0" smtClean="0"/>
              <a:t>まず</a:t>
            </a:r>
            <a:r>
              <a:rPr lang="en-US" altLang="ja-JP" sz="1800" dirty="0"/>
              <a:t>Cl.</a:t>
            </a:r>
            <a:r>
              <a:rPr lang="ja-JP" altLang="ja-JP" sz="1800" dirty="0"/>
              <a:t>の自我強化や安定性を高める技法を導入</a:t>
            </a:r>
            <a:r>
              <a:rPr lang="ja-JP" altLang="ja-JP" sz="1800" dirty="0" smtClean="0"/>
              <a:t>し</a:t>
            </a:r>
            <a:r>
              <a:rPr lang="en-US" altLang="ja-JP" sz="1800" dirty="0" smtClean="0"/>
              <a:t>, Cl</a:t>
            </a:r>
            <a:r>
              <a:rPr lang="en-US" altLang="ja-JP" sz="1800" dirty="0"/>
              <a:t>.</a:t>
            </a:r>
            <a:r>
              <a:rPr lang="ja-JP" altLang="ja-JP" sz="1800" dirty="0"/>
              <a:t>が不安定になることを予防した上</a:t>
            </a:r>
            <a:r>
              <a:rPr lang="ja-JP" altLang="ja-JP" sz="1800" dirty="0" smtClean="0"/>
              <a:t>で</a:t>
            </a:r>
            <a:r>
              <a:rPr lang="en-US" altLang="ja-JP" sz="1800" dirty="0" smtClean="0"/>
              <a:t>, </a:t>
            </a:r>
            <a:r>
              <a:rPr lang="ja-JP" altLang="ja-JP" sz="1800" dirty="0" smtClean="0"/>
              <a:t>外傷的</a:t>
            </a:r>
            <a:r>
              <a:rPr lang="ja-JP" altLang="ja-JP" sz="1800" dirty="0"/>
              <a:t>記憶の処理を試みる。その技法の</a:t>
            </a:r>
            <a:r>
              <a:rPr lang="en-US" altLang="ja-JP" sz="1800" dirty="0"/>
              <a:t>1</a:t>
            </a:r>
            <a:r>
              <a:rPr lang="ja-JP" altLang="ja-JP" sz="1800" dirty="0"/>
              <a:t>つに資源の開発と植え付け</a:t>
            </a:r>
            <a:r>
              <a:rPr lang="en-US" altLang="ja-JP" sz="1800" dirty="0"/>
              <a:t>(Resource Development and Installation;</a:t>
            </a:r>
            <a:r>
              <a:rPr lang="ja-JP" altLang="ja-JP" sz="1800" dirty="0"/>
              <a:t>以下</a:t>
            </a:r>
            <a:r>
              <a:rPr lang="en-US" altLang="ja-JP" sz="1800" dirty="0" smtClean="0"/>
              <a:t>RDI</a:t>
            </a:r>
            <a:r>
              <a:rPr lang="ja-JP" altLang="en-US" sz="1800" dirty="0" smtClean="0"/>
              <a:t>）</a:t>
            </a:r>
            <a:r>
              <a:rPr lang="ja-JP" altLang="ja-JP" sz="1800" dirty="0" smtClean="0"/>
              <a:t>が</a:t>
            </a:r>
            <a:r>
              <a:rPr lang="ja-JP" altLang="ja-JP" sz="1800" dirty="0"/>
              <a:t>ある。</a:t>
            </a:r>
          </a:p>
          <a:p>
            <a:pPr algn="just">
              <a:lnSpc>
                <a:spcPct val="125000"/>
              </a:lnSpc>
            </a:pPr>
            <a:r>
              <a:rPr lang="ja-JP" altLang="ja-JP" sz="1800" dirty="0"/>
              <a:t>　</a:t>
            </a:r>
            <a:r>
              <a:rPr lang="en-US" altLang="ja-JP" sz="1800" dirty="0" smtClean="0"/>
              <a:t>RDI</a:t>
            </a:r>
            <a:r>
              <a:rPr lang="ja-JP" altLang="en-US" sz="1800" dirty="0" smtClean="0"/>
              <a:t>は</a:t>
            </a:r>
            <a:r>
              <a:rPr lang="en-US" altLang="ja-JP" sz="1800" dirty="0" smtClean="0"/>
              <a:t>Leeds(1998</a:t>
            </a:r>
            <a:r>
              <a:rPr lang="en-US" altLang="ja-JP" sz="1800" dirty="0"/>
              <a:t>)</a:t>
            </a:r>
            <a:r>
              <a:rPr lang="ja-JP" altLang="ja-JP" sz="1800" dirty="0"/>
              <a:t>によって開発された技法</a:t>
            </a:r>
            <a:r>
              <a:rPr lang="ja-JP" altLang="ja-JP" sz="1800" dirty="0" smtClean="0"/>
              <a:t>で</a:t>
            </a:r>
            <a:r>
              <a:rPr lang="en-US" altLang="ja-JP" sz="1800" dirty="0" smtClean="0"/>
              <a:t>, </a:t>
            </a:r>
            <a:r>
              <a:rPr lang="ja-JP" altLang="ja-JP" sz="1800" dirty="0" smtClean="0"/>
              <a:t>肯定的</a:t>
            </a:r>
            <a:r>
              <a:rPr lang="ja-JP" altLang="ja-JP" sz="1800" dirty="0"/>
              <a:t>なイメージや</a:t>
            </a:r>
            <a:r>
              <a:rPr lang="ja-JP" altLang="ja-JP" sz="1800" dirty="0" smtClean="0"/>
              <a:t>記憶と</a:t>
            </a:r>
            <a:r>
              <a:rPr lang="ja-JP" altLang="ja-JP" sz="1800" dirty="0"/>
              <a:t>共に両側性刺激</a:t>
            </a:r>
            <a:r>
              <a:rPr lang="ja-JP" altLang="ja-JP" sz="1800" dirty="0" smtClean="0"/>
              <a:t>を</a:t>
            </a:r>
            <a:r>
              <a:rPr lang="ja-JP" altLang="en-US" sz="1800" dirty="0" smtClean="0"/>
              <a:t>与えることにより</a:t>
            </a:r>
            <a:r>
              <a:rPr lang="ja-JP" altLang="ja-JP" sz="1800" dirty="0" smtClean="0"/>
              <a:t>肯定的</a:t>
            </a:r>
            <a:r>
              <a:rPr lang="ja-JP" altLang="ja-JP" sz="1800" dirty="0"/>
              <a:t>な記憶のネットワークを最大限に活性化</a:t>
            </a:r>
            <a:r>
              <a:rPr lang="ja-JP" altLang="ja-JP" sz="1800" dirty="0" smtClean="0"/>
              <a:t>し</a:t>
            </a:r>
            <a:r>
              <a:rPr lang="en-US" altLang="ja-JP" sz="1800" dirty="0" smtClean="0"/>
              <a:t>, </a:t>
            </a:r>
            <a:r>
              <a:rPr lang="ja-JP" altLang="ja-JP" sz="1800" dirty="0" smtClean="0"/>
              <a:t>自我</a:t>
            </a:r>
            <a:r>
              <a:rPr lang="ja-JP" altLang="ja-JP" sz="1800" dirty="0"/>
              <a:t>強化や安定化を</a:t>
            </a:r>
            <a:r>
              <a:rPr lang="ja-JP" altLang="ja-JP" sz="1800" dirty="0" smtClean="0"/>
              <a:t>図る</a:t>
            </a:r>
            <a:r>
              <a:rPr lang="ja-JP" altLang="en-US" sz="1800" dirty="0" smtClean="0"/>
              <a:t>ものである</a:t>
            </a:r>
            <a:r>
              <a:rPr lang="ja-JP" altLang="ja-JP" sz="1800" dirty="0"/>
              <a:t>。通常</a:t>
            </a:r>
            <a:r>
              <a:rPr lang="en-US" altLang="ja-JP" sz="1800" dirty="0" smtClean="0"/>
              <a:t>RDI</a:t>
            </a:r>
            <a:r>
              <a:rPr lang="ja-JP" altLang="ja-JP" sz="1800" dirty="0"/>
              <a:t>の</a:t>
            </a:r>
            <a:r>
              <a:rPr lang="ja-JP" altLang="ja-JP" sz="1800" dirty="0" smtClean="0"/>
              <a:t>プロトコル</a:t>
            </a:r>
            <a:r>
              <a:rPr lang="ja-JP" altLang="en-US" sz="1800" dirty="0" smtClean="0"/>
              <a:t>は次の通りである。</a:t>
            </a:r>
            <a:r>
              <a:rPr lang="en-US" altLang="ja-JP" sz="1800" dirty="0" smtClean="0"/>
              <a:t> 1</a:t>
            </a:r>
            <a:r>
              <a:rPr lang="en-US" altLang="ja-JP" sz="1800" dirty="0"/>
              <a:t>)</a:t>
            </a:r>
            <a:r>
              <a:rPr lang="ja-JP" altLang="ja-JP" sz="1800" dirty="0"/>
              <a:t>困難な状況を思い出し</a:t>
            </a:r>
            <a:r>
              <a:rPr lang="en-US" altLang="ja-JP" sz="1800" dirty="0"/>
              <a:t>Cl.</a:t>
            </a:r>
            <a:r>
              <a:rPr lang="ja-JP" altLang="ja-JP" sz="1800" dirty="0"/>
              <a:t>に欠けている資源を</a:t>
            </a:r>
            <a:r>
              <a:rPr lang="ja-JP" altLang="ja-JP" sz="1800" dirty="0" smtClean="0"/>
              <a:t>見つける</a:t>
            </a:r>
            <a:r>
              <a:rPr lang="ja-JP" altLang="en-US" sz="1800" dirty="0"/>
              <a:t>。</a:t>
            </a:r>
            <a:r>
              <a:rPr lang="en-US" altLang="ja-JP" sz="1800" dirty="0" smtClean="0"/>
              <a:t>2</a:t>
            </a:r>
            <a:r>
              <a:rPr lang="en-US" altLang="ja-JP" sz="1800" dirty="0"/>
              <a:t>)</a:t>
            </a:r>
            <a:r>
              <a:rPr lang="ja-JP" altLang="ja-JP" sz="1800" dirty="0"/>
              <a:t>①成功体験やそのイメージ等の達成</a:t>
            </a:r>
            <a:r>
              <a:rPr lang="ja-JP" altLang="ja-JP" sz="1800" dirty="0" smtClean="0"/>
              <a:t>資源</a:t>
            </a:r>
            <a:r>
              <a:rPr lang="en-US" altLang="ja-JP" sz="1800" dirty="0" smtClean="0"/>
              <a:t>, </a:t>
            </a:r>
            <a:r>
              <a:rPr lang="ja-JP" altLang="ja-JP" sz="1800" dirty="0" smtClean="0"/>
              <a:t>②</a:t>
            </a:r>
            <a:r>
              <a:rPr lang="ja-JP" altLang="ja-JP" sz="1800" dirty="0"/>
              <a:t>モデルや支持的人物等の関係</a:t>
            </a:r>
            <a:r>
              <a:rPr lang="ja-JP" altLang="ja-JP" sz="1800" dirty="0" smtClean="0"/>
              <a:t>資源</a:t>
            </a:r>
            <a:r>
              <a:rPr lang="en-US" altLang="ja-JP" sz="1800" dirty="0" smtClean="0"/>
              <a:t>, </a:t>
            </a:r>
            <a:r>
              <a:rPr lang="ja-JP" altLang="ja-JP" sz="1800" dirty="0" smtClean="0"/>
              <a:t>③</a:t>
            </a:r>
            <a:r>
              <a:rPr lang="ja-JP" altLang="ja-JP" sz="1800" dirty="0"/>
              <a:t>比喩やシンボル等の象徴資源について</a:t>
            </a:r>
            <a:r>
              <a:rPr lang="ja-JP" altLang="ja-JP" sz="1800" dirty="0" smtClean="0"/>
              <a:t>尋ね</a:t>
            </a:r>
            <a:r>
              <a:rPr lang="en-US" altLang="ja-JP" sz="1800" dirty="0" smtClean="0"/>
              <a:t>, </a:t>
            </a:r>
            <a:r>
              <a:rPr lang="ja-JP" altLang="ja-JP" sz="1800" dirty="0" smtClean="0"/>
              <a:t>様々</a:t>
            </a:r>
            <a:r>
              <a:rPr lang="ja-JP" altLang="ja-JP" sz="1800" dirty="0"/>
              <a:t>なタイプの資源の探究を行う。</a:t>
            </a:r>
            <a:r>
              <a:rPr lang="en-US" altLang="ja-JP" sz="1800" dirty="0"/>
              <a:t>3)</a:t>
            </a:r>
            <a:r>
              <a:rPr lang="ja-JP" altLang="ja-JP" sz="1800" dirty="0"/>
              <a:t>同定された資源について映像や</a:t>
            </a:r>
            <a:r>
              <a:rPr lang="ja-JP" altLang="ja-JP" sz="1800" dirty="0" smtClean="0"/>
              <a:t>音</a:t>
            </a:r>
            <a:r>
              <a:rPr lang="en-US" altLang="ja-JP" sz="1800" dirty="0" smtClean="0"/>
              <a:t>, </a:t>
            </a:r>
            <a:r>
              <a:rPr lang="ja-JP" altLang="ja-JP" sz="1800" dirty="0" smtClean="0"/>
              <a:t>匂い</a:t>
            </a:r>
            <a:r>
              <a:rPr lang="en-US" altLang="ja-JP" sz="1800" dirty="0" smtClean="0"/>
              <a:t>, </a:t>
            </a:r>
            <a:r>
              <a:rPr lang="ja-JP" altLang="ja-JP" sz="1800" dirty="0" smtClean="0"/>
              <a:t>感情</a:t>
            </a:r>
            <a:r>
              <a:rPr lang="en-US" altLang="ja-JP" sz="1800" dirty="0" smtClean="0"/>
              <a:t>, </a:t>
            </a:r>
            <a:r>
              <a:rPr lang="ja-JP" altLang="ja-JP" sz="1800" dirty="0" smtClean="0"/>
              <a:t>身体</a:t>
            </a:r>
            <a:r>
              <a:rPr lang="ja-JP" altLang="ja-JP" sz="1800" dirty="0"/>
              <a:t>感覚等を</a:t>
            </a:r>
            <a:r>
              <a:rPr lang="ja-JP" altLang="ja-JP" sz="1800" dirty="0" smtClean="0"/>
              <a:t>尋ね</a:t>
            </a:r>
            <a:r>
              <a:rPr lang="en-US" altLang="ja-JP" sz="1800" dirty="0" smtClean="0"/>
              <a:t>, </a:t>
            </a:r>
            <a:r>
              <a:rPr lang="ja-JP" altLang="ja-JP" sz="1800" dirty="0" smtClean="0"/>
              <a:t>より</a:t>
            </a:r>
            <a:r>
              <a:rPr lang="ja-JP" altLang="ja-JP" sz="1800" dirty="0"/>
              <a:t>臨場感のある</a:t>
            </a:r>
            <a:r>
              <a:rPr lang="ja-JP" altLang="ja-JP" sz="1800" dirty="0" smtClean="0"/>
              <a:t>記憶</a:t>
            </a:r>
            <a:r>
              <a:rPr lang="ja-JP" altLang="en-US" sz="1800" dirty="0" smtClean="0"/>
              <a:t>や</a:t>
            </a:r>
            <a:r>
              <a:rPr lang="ja-JP" altLang="ja-JP" sz="1800" dirty="0" smtClean="0"/>
              <a:t>イメージへアクセスする</a:t>
            </a:r>
            <a:r>
              <a:rPr lang="ja-JP" altLang="en-US" sz="1800" dirty="0"/>
              <a:t>。</a:t>
            </a:r>
            <a:r>
              <a:rPr lang="en-US" altLang="ja-JP" sz="1800" dirty="0" smtClean="0"/>
              <a:t> 4)</a:t>
            </a:r>
            <a:r>
              <a:rPr lang="ja-JP" altLang="ja-JP" sz="1800" dirty="0" smtClean="0"/>
              <a:t>資源がどのくらい役立つと感じられるか確認する</a:t>
            </a:r>
            <a:r>
              <a:rPr lang="ja-JP" altLang="en-US" sz="1800" dirty="0"/>
              <a:t>。</a:t>
            </a:r>
            <a:r>
              <a:rPr lang="en-US" altLang="ja-JP" sz="1800" dirty="0" smtClean="0"/>
              <a:t> 5)</a:t>
            </a:r>
            <a:r>
              <a:rPr lang="ja-JP" altLang="ja-JP" sz="1800" dirty="0" smtClean="0"/>
              <a:t>資源の特性に反復的に焦点を当て</a:t>
            </a:r>
            <a:r>
              <a:rPr lang="en-US" altLang="ja-JP" sz="1800" dirty="0" smtClean="0"/>
              <a:t>, 6)6</a:t>
            </a:r>
            <a:r>
              <a:rPr lang="ja-JP" altLang="ja-JP" sz="1800" dirty="0" smtClean="0"/>
              <a:t>〜</a:t>
            </a:r>
            <a:r>
              <a:rPr lang="en-US" altLang="ja-JP" sz="1800" dirty="0" smtClean="0"/>
              <a:t>12</a:t>
            </a:r>
            <a:r>
              <a:rPr lang="ja-JP" altLang="ja-JP" sz="1800" dirty="0" smtClean="0"/>
              <a:t>往復の両側性刺激をゆっくりと与え資源を植え付ける</a:t>
            </a:r>
            <a:r>
              <a:rPr lang="ja-JP" altLang="en-US" sz="1800" dirty="0"/>
              <a:t>。</a:t>
            </a:r>
            <a:r>
              <a:rPr lang="en-US" altLang="ja-JP" sz="1800" dirty="0" smtClean="0"/>
              <a:t> 7)</a:t>
            </a:r>
            <a:r>
              <a:rPr lang="ja-JP" altLang="ja-JP" sz="1800" dirty="0" smtClean="0"/>
              <a:t>資源を思い出すための言葉を決め強化する</a:t>
            </a:r>
            <a:r>
              <a:rPr lang="ja-JP" altLang="en-US" sz="1800" dirty="0"/>
              <a:t>。</a:t>
            </a:r>
            <a:r>
              <a:rPr lang="en-US" altLang="ja-JP" sz="1800" dirty="0" smtClean="0"/>
              <a:t> 8)</a:t>
            </a:r>
            <a:r>
              <a:rPr lang="ja-JP" altLang="ja-JP" sz="1800" dirty="0" smtClean="0"/>
              <a:t>困難な場面でも資源を使えるように将来の鋳型を構築する。</a:t>
            </a:r>
          </a:p>
          <a:p>
            <a:pPr algn="just">
              <a:lnSpc>
                <a:spcPct val="125000"/>
              </a:lnSpc>
            </a:pPr>
            <a:r>
              <a:rPr lang="ja-JP" altLang="ja-JP" sz="1800" dirty="0" smtClean="0"/>
              <a:t>　</a:t>
            </a:r>
            <a:r>
              <a:rPr lang="en-US" altLang="ja-JP" sz="1800" dirty="0" smtClean="0"/>
              <a:t>Shapiro(2001)</a:t>
            </a:r>
            <a:r>
              <a:rPr lang="ja-JP" altLang="ja-JP" sz="1800" dirty="0" smtClean="0"/>
              <a:t>は適切な資源とは</a:t>
            </a:r>
            <a:r>
              <a:rPr lang="en-US" altLang="ja-JP" sz="1800" dirty="0" smtClean="0"/>
              <a:t>, </a:t>
            </a:r>
            <a:r>
              <a:rPr lang="ja-JP" altLang="ja-JP" sz="1800" dirty="0" smtClean="0"/>
              <a:t>興味</a:t>
            </a:r>
            <a:r>
              <a:rPr lang="en-US" altLang="ja-JP" sz="1800" dirty="0" smtClean="0"/>
              <a:t>, </a:t>
            </a:r>
            <a:r>
              <a:rPr lang="ja-JP" altLang="ja-JP" sz="1800" dirty="0" smtClean="0"/>
              <a:t>興奮</a:t>
            </a:r>
            <a:r>
              <a:rPr lang="en-US" altLang="ja-JP" sz="1800" dirty="0" smtClean="0"/>
              <a:t>, </a:t>
            </a:r>
            <a:r>
              <a:rPr lang="ja-JP" altLang="ja-JP" sz="1800" dirty="0" smtClean="0"/>
              <a:t>楽しみ</a:t>
            </a:r>
            <a:r>
              <a:rPr lang="en-US" altLang="ja-JP" sz="1800" dirty="0" smtClean="0"/>
              <a:t>, </a:t>
            </a:r>
            <a:r>
              <a:rPr lang="ja-JP" altLang="ja-JP" sz="1800" dirty="0" smtClean="0"/>
              <a:t>プライド等の「肯定的感情と連合されたもので（中略）内容やテーマが曖昧でなく</a:t>
            </a:r>
            <a:r>
              <a:rPr lang="en-US" altLang="ja-JP" sz="1800" dirty="0" smtClean="0"/>
              <a:t>, </a:t>
            </a:r>
            <a:r>
              <a:rPr lang="ja-JP" altLang="ja-JP" sz="1800" dirty="0" smtClean="0"/>
              <a:t>不快な感情（の記憶を伴う子供の自我状態）と結びつかない」ものと定義している。</a:t>
            </a:r>
            <a:endParaRPr lang="en-US" altLang="ja-JP" sz="1800" dirty="0" smtClean="0"/>
          </a:p>
          <a:p>
            <a:pPr algn="just">
              <a:lnSpc>
                <a:spcPct val="125000"/>
              </a:lnSpc>
            </a:pPr>
            <a:r>
              <a:rPr lang="en-US" altLang="ja-JP" sz="1800" dirty="0" smtClean="0"/>
              <a:t>   </a:t>
            </a:r>
            <a:r>
              <a:rPr lang="ja-JP" altLang="ja-JP" sz="1800" dirty="0" smtClean="0"/>
              <a:t>一方</a:t>
            </a:r>
            <a:r>
              <a:rPr lang="en-US" altLang="ja-JP" sz="1800" dirty="0" smtClean="0"/>
              <a:t>, Leeds(2009)</a:t>
            </a:r>
            <a:r>
              <a:rPr lang="ja-JP" altLang="ja-JP" sz="1800" dirty="0" smtClean="0"/>
              <a:t>は「資源」概念を</a:t>
            </a:r>
            <a:r>
              <a:rPr lang="en-US" altLang="ja-JP" sz="1800" dirty="0" smtClean="0"/>
              <a:t>a</a:t>
            </a:r>
            <a:r>
              <a:rPr lang="ja-JP" altLang="ja-JP" sz="1800" dirty="0" smtClean="0"/>
              <a:t>）他者や課題に建設的な方法でかかわる</a:t>
            </a:r>
            <a:r>
              <a:rPr lang="ja-JP" altLang="en-US" sz="1800" dirty="0" smtClean="0"/>
              <a:t>こ</a:t>
            </a:r>
            <a:r>
              <a:rPr lang="ja-JP" altLang="ja-JP" sz="1800" dirty="0" smtClean="0"/>
              <a:t>とができるための自我</a:t>
            </a:r>
            <a:r>
              <a:rPr lang="ja-JP" altLang="en-US" sz="1800" dirty="0" smtClean="0"/>
              <a:t>資源</a:t>
            </a:r>
            <a:r>
              <a:rPr lang="en-US" altLang="ja-JP" sz="1800" dirty="0" smtClean="0"/>
              <a:t>(Ego Resource</a:t>
            </a:r>
            <a:r>
              <a:rPr lang="ja-JP" altLang="ja-JP" sz="1800" dirty="0" smtClean="0"/>
              <a:t>）に意識的に近づけること</a:t>
            </a:r>
            <a:r>
              <a:rPr lang="en-US" altLang="ja-JP" sz="1800" dirty="0" smtClean="0"/>
              <a:t>, b</a:t>
            </a:r>
            <a:r>
              <a:rPr lang="ja-JP" altLang="ja-JP" sz="1800" dirty="0" smtClean="0"/>
              <a:t>）意識せずとも自己やアイデンティティ</a:t>
            </a:r>
            <a:r>
              <a:rPr lang="en-US" altLang="ja-JP" sz="1800" dirty="0" smtClean="0"/>
              <a:t>, </a:t>
            </a:r>
            <a:r>
              <a:rPr lang="ja-JP" altLang="ja-JP" sz="1800" dirty="0" smtClean="0"/>
              <a:t>自己統制のまとまりをもった感覚を維持するため</a:t>
            </a:r>
            <a:r>
              <a:rPr lang="ja-JP" altLang="en-US" sz="1800" dirty="0" smtClean="0"/>
              <a:t>の</a:t>
            </a:r>
            <a:r>
              <a:rPr lang="ja-JP" altLang="ja-JP" sz="1800" dirty="0" smtClean="0"/>
              <a:t>自己</a:t>
            </a:r>
            <a:r>
              <a:rPr lang="en-US" altLang="ja-JP" sz="1800" dirty="0" smtClean="0"/>
              <a:t>-</a:t>
            </a:r>
            <a:r>
              <a:rPr lang="ja-JP" altLang="ja-JP" sz="1800" dirty="0" smtClean="0"/>
              <a:t>能力（</a:t>
            </a:r>
            <a:r>
              <a:rPr lang="en-US" altLang="ja-JP" sz="1800" dirty="0" smtClean="0"/>
              <a:t>Self-Capacities</a:t>
            </a:r>
            <a:r>
              <a:rPr lang="ja-JP" altLang="ja-JP" sz="1800" dirty="0" smtClean="0"/>
              <a:t>）に近づけること</a:t>
            </a:r>
            <a:r>
              <a:rPr lang="ja-JP" altLang="en-US" sz="1800" dirty="0" smtClean="0"/>
              <a:t>、これら</a:t>
            </a:r>
            <a:r>
              <a:rPr lang="en-US" altLang="ja-JP" sz="1800" dirty="0" smtClean="0"/>
              <a:t>a),b)</a:t>
            </a:r>
            <a:r>
              <a:rPr lang="ja-JP" altLang="en-US" sz="1800" dirty="0" smtClean="0"/>
              <a:t>の</a:t>
            </a:r>
            <a:r>
              <a:rPr lang="ja-JP" altLang="ja-JP" sz="1800" dirty="0" smtClean="0"/>
              <a:t>両者</a:t>
            </a:r>
            <a:r>
              <a:rPr lang="ja-JP" altLang="en-US" sz="1800" dirty="0" smtClean="0"/>
              <a:t>を</a:t>
            </a:r>
            <a:r>
              <a:rPr lang="ja-JP" altLang="ja-JP" sz="1800" dirty="0" smtClean="0"/>
              <a:t>強化するものであるとしている。</a:t>
            </a:r>
            <a:r>
              <a:rPr lang="en-US" altLang="ja-JP" sz="1800" dirty="0" smtClean="0"/>
              <a:t>Leeds(2009)</a:t>
            </a:r>
            <a:r>
              <a:rPr lang="ja-JP" altLang="ja-JP" sz="1800" dirty="0" smtClean="0"/>
              <a:t>は</a:t>
            </a:r>
            <a:r>
              <a:rPr lang="en-US" altLang="ja-JP" sz="1800" dirty="0" smtClean="0"/>
              <a:t>EMDR</a:t>
            </a:r>
            <a:r>
              <a:rPr lang="ja-JP" altLang="ja-JP" sz="1800" dirty="0" smtClean="0"/>
              <a:t>における「資源」を歴史的に検討し「安全な場所</a:t>
            </a:r>
            <a:r>
              <a:rPr lang="en-US" altLang="ja-JP" sz="1800" dirty="0" smtClean="0"/>
              <a:t>(Shapiro, 2001)</a:t>
            </a:r>
            <a:r>
              <a:rPr lang="ja-JP" altLang="ja-JP" sz="1800" dirty="0" smtClean="0"/>
              <a:t>」「肯定的権威者の人物像</a:t>
            </a:r>
            <a:r>
              <a:rPr lang="en-US" altLang="ja-JP" sz="1800" dirty="0" smtClean="0"/>
              <a:t> (Martinez,1991)</a:t>
            </a:r>
            <a:r>
              <a:rPr lang="ja-JP" altLang="ja-JP" sz="1800" dirty="0" smtClean="0"/>
              <a:t>」「繰り返される悪夢に対する魔法の植え付け</a:t>
            </a:r>
            <a:r>
              <a:rPr lang="en-US" altLang="ja-JP" sz="1800" dirty="0" smtClean="0"/>
              <a:t>(Greenwald, 1993)</a:t>
            </a:r>
            <a:r>
              <a:rPr lang="ja-JP" altLang="ja-JP" sz="1800" dirty="0" smtClean="0"/>
              <a:t>」「最高のパフォーマンス</a:t>
            </a:r>
            <a:r>
              <a:rPr lang="en-US" altLang="ja-JP" sz="1800" dirty="0" smtClean="0"/>
              <a:t>(Foster,1992)</a:t>
            </a:r>
            <a:r>
              <a:rPr lang="ja-JP" altLang="ja-JP" sz="1800" dirty="0" smtClean="0"/>
              <a:t>」等の研究を</a:t>
            </a:r>
            <a:r>
              <a:rPr lang="ja-JP" altLang="en-US" sz="1800" dirty="0" smtClean="0"/>
              <a:t>例として</a:t>
            </a:r>
            <a:r>
              <a:rPr lang="ja-JP" altLang="ja-JP" sz="1800" dirty="0" smtClean="0"/>
              <a:t>挙げている。</a:t>
            </a:r>
            <a:endParaRPr lang="en-US" altLang="ja-JP" sz="1800" dirty="0" smtClean="0"/>
          </a:p>
          <a:p>
            <a:pPr algn="just">
              <a:lnSpc>
                <a:spcPct val="125000"/>
              </a:lnSpc>
            </a:pPr>
            <a:r>
              <a:rPr lang="en-US" altLang="ja-JP" sz="1800" dirty="0" smtClean="0"/>
              <a:t> </a:t>
            </a:r>
            <a:r>
              <a:rPr lang="ja-JP" altLang="en-US" sz="1800" dirty="0" smtClean="0"/>
              <a:t>  </a:t>
            </a:r>
            <a:r>
              <a:rPr lang="ja-JP" altLang="ja-JP" sz="1800" dirty="0" smtClean="0"/>
              <a:t>このように</a:t>
            </a:r>
            <a:r>
              <a:rPr lang="en-US" altLang="ja-JP" sz="1800" dirty="0" smtClean="0"/>
              <a:t>RDI</a:t>
            </a:r>
            <a:r>
              <a:rPr lang="ja-JP" altLang="en-US" sz="1800" dirty="0" smtClean="0"/>
              <a:t>のプロトコルでは</a:t>
            </a:r>
            <a:r>
              <a:rPr lang="ja-JP" altLang="ja-JP" sz="1800" dirty="0" smtClean="0"/>
              <a:t>「資源」は３つの経験領域から探すことが有効であるとされる</a:t>
            </a:r>
            <a:r>
              <a:rPr lang="ja-JP" altLang="en-US" sz="1800" dirty="0" smtClean="0"/>
              <a:t>が、</a:t>
            </a:r>
            <a:r>
              <a:rPr lang="ja-JP" altLang="ja-JP" sz="1800" dirty="0" smtClean="0"/>
              <a:t>その一方で「資源」</a:t>
            </a:r>
            <a:r>
              <a:rPr lang="ja-JP" altLang="en-US" sz="1800" dirty="0" smtClean="0"/>
              <a:t>の</a:t>
            </a:r>
            <a:r>
              <a:rPr lang="ja-JP" altLang="ja-JP" sz="1800" dirty="0" smtClean="0"/>
              <a:t>意義や</a:t>
            </a:r>
            <a:r>
              <a:rPr lang="en-US" altLang="ja-JP" sz="1800" dirty="0" smtClean="0"/>
              <a:t>EMDR</a:t>
            </a:r>
            <a:r>
              <a:rPr lang="ja-JP" altLang="ja-JP" sz="1800" dirty="0" smtClean="0"/>
              <a:t>における歴史的経緯に鑑みると様々な事物が「資源」になり得る可能性がある。そのため</a:t>
            </a:r>
            <a:r>
              <a:rPr lang="en-US" altLang="ja-JP" sz="1800" dirty="0" smtClean="0"/>
              <a:t>3</a:t>
            </a:r>
            <a:r>
              <a:rPr lang="ja-JP" altLang="ja-JP" sz="1800" dirty="0" smtClean="0"/>
              <a:t>領域のみを探索することは</a:t>
            </a:r>
            <a:r>
              <a:rPr lang="en-US" altLang="ja-JP" sz="1800" dirty="0" smtClean="0"/>
              <a:t>, </a:t>
            </a:r>
            <a:r>
              <a:rPr lang="ja-JP" altLang="ja-JP" sz="1800" dirty="0" smtClean="0"/>
              <a:t>それ</a:t>
            </a:r>
            <a:r>
              <a:rPr lang="ja-JP" altLang="ja-JP" sz="1800" dirty="0"/>
              <a:t>以外</a:t>
            </a:r>
            <a:r>
              <a:rPr lang="ja-JP" altLang="ja-JP" sz="1800" dirty="0" smtClean="0"/>
              <a:t>の潜在的</a:t>
            </a:r>
            <a:r>
              <a:rPr lang="ja-JP" altLang="en-US" sz="1800" dirty="0" smtClean="0"/>
              <a:t>に</a:t>
            </a:r>
            <a:r>
              <a:rPr lang="ja-JP" altLang="ja-JP" sz="1800" dirty="0" smtClean="0"/>
              <a:t>資源</a:t>
            </a:r>
            <a:r>
              <a:rPr lang="ja-JP" altLang="en-US" sz="1800" dirty="0" smtClean="0"/>
              <a:t>として機能する記憶やイメージを</a:t>
            </a:r>
            <a:r>
              <a:rPr lang="ja-JP" altLang="ja-JP" sz="1800" dirty="0" smtClean="0"/>
              <a:t>見逃してしまう</a:t>
            </a:r>
            <a:r>
              <a:rPr lang="ja-JP" altLang="en-US" sz="1800" dirty="0" smtClean="0"/>
              <a:t>可能性がある</a:t>
            </a:r>
            <a:r>
              <a:rPr lang="ja-JP" altLang="ja-JP" sz="1800" dirty="0" smtClean="0"/>
              <a:t>。</a:t>
            </a:r>
            <a:r>
              <a:rPr lang="ja-JP" altLang="en-US" sz="1800" dirty="0" smtClean="0"/>
              <a:t>また</a:t>
            </a:r>
            <a:r>
              <a:rPr lang="en-US" altLang="ja-JP" sz="1800" dirty="0" smtClean="0"/>
              <a:t>, </a:t>
            </a:r>
            <a:r>
              <a:rPr lang="ja-JP" altLang="ja-JP" sz="1800" dirty="0" smtClean="0"/>
              <a:t>「資源」を客観的・数量的に測定</a:t>
            </a:r>
            <a:r>
              <a:rPr lang="ja-JP" altLang="en-US" sz="1800" dirty="0" smtClean="0"/>
              <a:t>することを通して</a:t>
            </a:r>
            <a:r>
              <a:rPr lang="en-US" altLang="ja-JP" sz="1800" dirty="0" smtClean="0"/>
              <a:t>, Cl.</a:t>
            </a:r>
            <a:r>
              <a:rPr lang="ja-JP" altLang="ja-JP" sz="1800" dirty="0" smtClean="0"/>
              <a:t>に内在化している「資源」に関する情報を多様に収集することは</a:t>
            </a:r>
            <a:r>
              <a:rPr lang="en-US" altLang="ja-JP" sz="1800" dirty="0" smtClean="0"/>
              <a:t>RDI</a:t>
            </a:r>
            <a:r>
              <a:rPr lang="ja-JP" altLang="ja-JP" sz="1800" dirty="0" smtClean="0"/>
              <a:t>のプロセスをより円滑に進めることを可能にするかもしれない</a:t>
            </a:r>
            <a:r>
              <a:rPr lang="ja-JP" altLang="en-US" sz="1800" dirty="0" smtClean="0"/>
              <a:t>。加えて</a:t>
            </a:r>
            <a:r>
              <a:rPr lang="en-US" altLang="ja-JP" sz="1800" dirty="0" smtClean="0"/>
              <a:t>, </a:t>
            </a:r>
            <a:r>
              <a:rPr lang="ja-JP" altLang="ja-JP" sz="1800" dirty="0" smtClean="0"/>
              <a:t>「資源」概念について検討することは</a:t>
            </a:r>
            <a:r>
              <a:rPr lang="en-US" altLang="ja-JP" sz="1800" dirty="0" smtClean="0"/>
              <a:t>EMDR</a:t>
            </a:r>
            <a:r>
              <a:rPr lang="ja-JP" altLang="ja-JP" sz="1800" dirty="0" smtClean="0"/>
              <a:t>や</a:t>
            </a:r>
            <a:r>
              <a:rPr lang="en-US" altLang="ja-JP" sz="1800" dirty="0" smtClean="0"/>
              <a:t>RDI</a:t>
            </a:r>
            <a:r>
              <a:rPr lang="ja-JP" altLang="ja-JP" sz="1800" dirty="0" smtClean="0"/>
              <a:t>に限らず</a:t>
            </a:r>
            <a:r>
              <a:rPr lang="en-US" altLang="ja-JP" sz="1800" dirty="0" smtClean="0"/>
              <a:t>, </a:t>
            </a:r>
            <a:r>
              <a:rPr lang="ja-JP" altLang="ja-JP" sz="1800" dirty="0" smtClean="0"/>
              <a:t>その他の心理療法や精神的健康に関する研究</a:t>
            </a:r>
            <a:r>
              <a:rPr lang="ja-JP" altLang="en-US" sz="1800" dirty="0" smtClean="0"/>
              <a:t>等</a:t>
            </a:r>
            <a:r>
              <a:rPr lang="ja-JP" altLang="ja-JP" sz="1800" dirty="0" smtClean="0"/>
              <a:t>の様々な領域で</a:t>
            </a:r>
            <a:r>
              <a:rPr lang="en-US" altLang="ja-JP" sz="1800" dirty="0" smtClean="0"/>
              <a:t>, </a:t>
            </a:r>
            <a:r>
              <a:rPr lang="ja-JP" altLang="ja-JP" sz="1800" dirty="0" smtClean="0"/>
              <a:t>「資源」の応用可能性を高めるかもしれない。</a:t>
            </a:r>
            <a:endParaRPr lang="en-US" altLang="ja-JP" sz="1800" dirty="0" smtClean="0"/>
          </a:p>
          <a:p>
            <a:pPr algn="just">
              <a:lnSpc>
                <a:spcPct val="125000"/>
              </a:lnSpc>
            </a:pPr>
            <a:r>
              <a:rPr lang="ja-JP" altLang="en-US" sz="1800" dirty="0" smtClean="0"/>
              <a:t>　</a:t>
            </a:r>
            <a:r>
              <a:rPr lang="ja-JP" altLang="ja-JP" sz="1800" dirty="0" smtClean="0"/>
              <a:t>そこで本研究</a:t>
            </a:r>
            <a:r>
              <a:rPr lang="ja-JP" altLang="en-US" sz="1800" dirty="0" smtClean="0"/>
              <a:t>で</a:t>
            </a:r>
            <a:r>
              <a:rPr lang="ja-JP" altLang="ja-JP" sz="1800" dirty="0" smtClean="0"/>
              <a:t>は「資源」</a:t>
            </a:r>
            <a:r>
              <a:rPr lang="ja-JP" altLang="en-US" sz="1800" dirty="0" smtClean="0"/>
              <a:t>のなかでも</a:t>
            </a:r>
            <a:r>
              <a:rPr lang="en-US" altLang="ja-JP" sz="1800" dirty="0" smtClean="0"/>
              <a:t>, </a:t>
            </a:r>
            <a:r>
              <a:rPr lang="ja-JP" altLang="ja-JP" sz="1800" dirty="0" smtClean="0"/>
              <a:t>思い出したりイメージするだけでも肯定的な感覚や感情が喚起されるもの</a:t>
            </a:r>
            <a:r>
              <a:rPr lang="ja-JP" altLang="en-US" sz="1800" dirty="0" smtClean="0"/>
              <a:t>を</a:t>
            </a:r>
            <a:r>
              <a:rPr lang="ja-JP" altLang="ja-JP" sz="1800" dirty="0" smtClean="0"/>
              <a:t>「心理的リソース</a:t>
            </a:r>
            <a:r>
              <a:rPr lang="en-US" altLang="ja-JP" sz="1800" dirty="0" smtClean="0"/>
              <a:t>(Psychological Resource)</a:t>
            </a:r>
            <a:r>
              <a:rPr lang="ja-JP" altLang="ja-JP" sz="1800" dirty="0" smtClean="0"/>
              <a:t>」として</a:t>
            </a:r>
            <a:r>
              <a:rPr lang="ja-JP" altLang="en-US" sz="1800" dirty="0" smtClean="0"/>
              <a:t>取り上げ検討する。本研究では、心理的リソースを</a:t>
            </a:r>
            <a:r>
              <a:rPr lang="ja-JP" altLang="ja-JP" sz="1800" dirty="0" smtClean="0"/>
              <a:t>「個人に肯定的な感覚や感情を喚起する内在化されたイメージや記憶」</a:t>
            </a:r>
            <a:r>
              <a:rPr lang="en-US" altLang="ja-JP" sz="1800" dirty="0" smtClean="0"/>
              <a:t>, </a:t>
            </a:r>
            <a:r>
              <a:rPr lang="ja-JP" altLang="ja-JP" sz="1800" dirty="0" smtClean="0"/>
              <a:t>「思い出すと気分がよくなったり</a:t>
            </a:r>
            <a:r>
              <a:rPr lang="en-US" altLang="ja-JP" sz="1800" dirty="0" smtClean="0"/>
              <a:t>, </a:t>
            </a:r>
            <a:r>
              <a:rPr lang="ja-JP" altLang="ja-JP" sz="1800" dirty="0" smtClean="0"/>
              <a:t>安心できたり</a:t>
            </a:r>
            <a:r>
              <a:rPr lang="en-US" altLang="ja-JP" sz="1800" dirty="0" smtClean="0"/>
              <a:t>, </a:t>
            </a:r>
            <a:r>
              <a:rPr lang="ja-JP" altLang="ja-JP" sz="1800" dirty="0" smtClean="0"/>
              <a:t>勇気や自信がでたり</a:t>
            </a:r>
            <a:r>
              <a:rPr lang="en-US" altLang="ja-JP" sz="1800" dirty="0" smtClean="0"/>
              <a:t>, </a:t>
            </a:r>
            <a:r>
              <a:rPr lang="ja-JP" altLang="ja-JP" sz="1800" dirty="0" smtClean="0"/>
              <a:t>前向きになることができる内在化された記憶やイメージ」と</a:t>
            </a:r>
            <a:r>
              <a:rPr lang="ja-JP" altLang="en-US" sz="1800" dirty="0" smtClean="0"/>
              <a:t>定義し</a:t>
            </a:r>
            <a:r>
              <a:rPr lang="en-US" altLang="ja-JP" sz="1800" dirty="0" smtClean="0"/>
              <a:t>, </a:t>
            </a:r>
            <a:r>
              <a:rPr lang="ja-JP" altLang="en-US" sz="1800" dirty="0" smtClean="0"/>
              <a:t>心理的リソース</a:t>
            </a:r>
            <a:r>
              <a:rPr lang="ja-JP" altLang="ja-JP" sz="1800" dirty="0" smtClean="0"/>
              <a:t>の領域と程度を測定する質問紙の作成を試み</a:t>
            </a:r>
            <a:r>
              <a:rPr lang="ja-JP" altLang="en-US" sz="1800" dirty="0" smtClean="0"/>
              <a:t>る。また</a:t>
            </a:r>
            <a:r>
              <a:rPr lang="en-US" altLang="ja-JP" sz="1800" dirty="0" smtClean="0"/>
              <a:t>, </a:t>
            </a:r>
            <a:r>
              <a:rPr lang="ja-JP" altLang="en-US" sz="1800" dirty="0" smtClean="0"/>
              <a:t>心理的リソースを構成する因子の構成概念妥当性を</a:t>
            </a:r>
            <a:r>
              <a:rPr lang="ja-JP" altLang="en-US" sz="1800" dirty="0"/>
              <a:t>検討</a:t>
            </a:r>
            <a:r>
              <a:rPr lang="ja-JP" altLang="en-US" sz="1800" dirty="0" smtClean="0"/>
              <a:t>し</a:t>
            </a:r>
            <a:r>
              <a:rPr lang="en-US" altLang="ja-JP" sz="1800" dirty="0" smtClean="0"/>
              <a:t>, </a:t>
            </a:r>
            <a:r>
              <a:rPr lang="ja-JP" altLang="en-US" sz="1800" dirty="0" smtClean="0"/>
              <a:t>加えて心理的リソース</a:t>
            </a:r>
            <a:r>
              <a:rPr lang="ja-JP" altLang="ja-JP" sz="1800" dirty="0" smtClean="0"/>
              <a:t>を構成する潜在的な因子を</a:t>
            </a:r>
            <a:r>
              <a:rPr lang="ja-JP" altLang="en-US" sz="1800" dirty="0"/>
              <a:t>探索</a:t>
            </a:r>
            <a:r>
              <a:rPr lang="ja-JP" altLang="ja-JP" sz="1800" dirty="0" smtClean="0"/>
              <a:t>する</a:t>
            </a:r>
            <a:r>
              <a:rPr lang="ja-JP" altLang="en-US" sz="1800" dirty="0" smtClean="0"/>
              <a:t>。</a:t>
            </a:r>
            <a:endParaRPr lang="ja-JP" altLang="ja-JP" sz="2000" dirty="0"/>
          </a:p>
          <a:p>
            <a:pPr algn="just"/>
            <a:endParaRPr lang="ja-JP" altLang="ja-JP" sz="2400" dirty="0"/>
          </a:p>
        </p:txBody>
      </p:sp>
      <p:sp>
        <p:nvSpPr>
          <p:cNvPr id="7" name="テキスト ボックス 6"/>
          <p:cNvSpPr txBox="1"/>
          <p:nvPr/>
        </p:nvSpPr>
        <p:spPr>
          <a:xfrm>
            <a:off x="19333588" y="4825347"/>
            <a:ext cx="11775618" cy="268256"/>
          </a:xfrm>
          <a:prstGeom prst="rect">
            <a:avLst/>
          </a:prstGeom>
          <a:noFill/>
        </p:spPr>
        <p:txBody>
          <a:bodyPr wrap="square" lIns="52300" tIns="26151" rIns="52300" bIns="26151" rtlCol="0">
            <a:spAutoFit/>
          </a:bodyPr>
          <a:lstStyle/>
          <a:p>
            <a:endParaRPr lang="ja-JP" altLang="en-US" sz="1400" dirty="0"/>
          </a:p>
        </p:txBody>
      </p:sp>
      <p:sp>
        <p:nvSpPr>
          <p:cNvPr id="46" name="テキスト ボックス 45"/>
          <p:cNvSpPr txBox="1"/>
          <p:nvPr/>
        </p:nvSpPr>
        <p:spPr>
          <a:xfrm>
            <a:off x="9625777" y="4795678"/>
            <a:ext cx="9505519" cy="268256"/>
          </a:xfrm>
          <a:prstGeom prst="rect">
            <a:avLst/>
          </a:prstGeom>
          <a:noFill/>
        </p:spPr>
        <p:txBody>
          <a:bodyPr wrap="square" lIns="52300" tIns="26151" rIns="52300" bIns="26151" rtlCol="0">
            <a:spAutoFit/>
          </a:bodyPr>
          <a:lstStyle/>
          <a:p>
            <a:endParaRPr lang="ja-JP" altLang="en-US" sz="1400" dirty="0"/>
          </a:p>
        </p:txBody>
      </p:sp>
      <p:sp>
        <p:nvSpPr>
          <p:cNvPr id="48" name="テキスト ボックス 47"/>
          <p:cNvSpPr txBox="1"/>
          <p:nvPr/>
        </p:nvSpPr>
        <p:spPr>
          <a:xfrm>
            <a:off x="7453420" y="6523807"/>
            <a:ext cx="11341816" cy="268256"/>
          </a:xfrm>
          <a:prstGeom prst="rect">
            <a:avLst/>
          </a:prstGeom>
          <a:noFill/>
        </p:spPr>
        <p:txBody>
          <a:bodyPr wrap="square" lIns="52300" tIns="26151" rIns="52300" bIns="26151" rtlCol="0">
            <a:spAutoFit/>
          </a:bodyPr>
          <a:lstStyle/>
          <a:p>
            <a:endParaRPr lang="ja-JP" altLang="en-US" sz="1400" dirty="0"/>
          </a:p>
        </p:txBody>
      </p:sp>
      <p:sp>
        <p:nvSpPr>
          <p:cNvPr id="55" name="角丸四角形 54"/>
          <p:cNvSpPr/>
          <p:nvPr/>
        </p:nvSpPr>
        <p:spPr>
          <a:xfrm>
            <a:off x="27868117" y="12673210"/>
            <a:ext cx="4393507" cy="4434552"/>
          </a:xfrm>
          <a:prstGeom prst="roundRect">
            <a:avLst>
              <a:gd name="adj" fmla="val 7888"/>
            </a:avLst>
          </a:prstGeom>
          <a:solidFill>
            <a:schemeClr val="accent5">
              <a:lumMod val="20000"/>
              <a:lumOff val="80000"/>
            </a:schemeClr>
          </a:solidFill>
          <a:ln>
            <a:solidFill>
              <a:schemeClr val="tx2">
                <a:lumMod val="75000"/>
              </a:schemeClr>
            </a:solidFill>
          </a:ln>
        </p:spPr>
        <p:style>
          <a:lnRef idx="1">
            <a:schemeClr val="accent2"/>
          </a:lnRef>
          <a:fillRef idx="2">
            <a:schemeClr val="accent2"/>
          </a:fillRef>
          <a:effectRef idx="1">
            <a:schemeClr val="accent2"/>
          </a:effectRef>
          <a:fontRef idx="minor">
            <a:schemeClr val="dk1"/>
          </a:fontRef>
        </p:style>
        <p:txBody>
          <a:bodyPr lIns="52300" tIns="26151" rIns="52300" bIns="26151" rtlCol="0" anchor="ctr"/>
          <a:lstStyle/>
          <a:p>
            <a:pPr marL="369888" indent="-369888" algn="ctr"/>
            <a:r>
              <a:rPr lang="ja-JP" altLang="en-US" sz="1700" dirty="0" smtClean="0"/>
              <a:t>文献</a:t>
            </a:r>
            <a:endParaRPr lang="en-US" altLang="ja-JP" sz="1700" dirty="0" smtClean="0"/>
          </a:p>
          <a:p>
            <a:pPr marL="369888" indent="-369888" algn="just"/>
            <a:r>
              <a:rPr lang="en-US" altLang="ja-JP" sz="1700" dirty="0" smtClean="0"/>
              <a:t>Leeds </a:t>
            </a:r>
            <a:r>
              <a:rPr lang="en-US" altLang="ja-JP" sz="1700" dirty="0"/>
              <a:t>Andrew M. (2009). Resources in EMDR and</a:t>
            </a:r>
            <a:r>
              <a:rPr lang="en-US" altLang="ja-JP" sz="1000" dirty="0"/>
              <a:t> </a:t>
            </a:r>
            <a:r>
              <a:rPr lang="en-US" altLang="ja-JP" sz="1700" dirty="0"/>
              <a:t>Other Trauma-Focused </a:t>
            </a:r>
            <a:r>
              <a:rPr lang="en-US" altLang="ja-JP" sz="1700" dirty="0" err="1" smtClean="0"/>
              <a:t>Psycho-therapy:A</a:t>
            </a:r>
            <a:r>
              <a:rPr lang="en-US" altLang="ja-JP" sz="1700" dirty="0" smtClean="0"/>
              <a:t> </a:t>
            </a:r>
            <a:r>
              <a:rPr lang="en-US" altLang="ja-JP" sz="1700" dirty="0"/>
              <a:t>Review, </a:t>
            </a:r>
            <a:r>
              <a:rPr lang="en-US" altLang="ja-JP" sz="1700" i="1" dirty="0"/>
              <a:t>Journal of EMDR Practice and Research</a:t>
            </a:r>
            <a:r>
              <a:rPr lang="en-US" altLang="ja-JP" sz="1700" dirty="0"/>
              <a:t>, </a:t>
            </a:r>
            <a:r>
              <a:rPr lang="en-US" altLang="ja-JP" sz="1700" b="1" dirty="0"/>
              <a:t>3</a:t>
            </a:r>
            <a:r>
              <a:rPr lang="en-US" altLang="ja-JP" sz="1700" dirty="0"/>
              <a:t>, 152-160</a:t>
            </a:r>
            <a:r>
              <a:rPr lang="en-US" altLang="ja-JP" sz="1700" dirty="0" smtClean="0"/>
              <a:t>.</a:t>
            </a:r>
          </a:p>
          <a:p>
            <a:pPr marL="369888" indent="-369888" algn="just"/>
            <a:r>
              <a:rPr lang="ja-JP" altLang="ja-JP" sz="1700" dirty="0" smtClean="0"/>
              <a:t>小塩</a:t>
            </a:r>
            <a:r>
              <a:rPr lang="ja-JP" altLang="ja-JP" sz="1700" dirty="0"/>
              <a:t>真司・中谷 素之・金子一史</a:t>
            </a:r>
            <a:r>
              <a:rPr lang="en-US" altLang="ja-JP" sz="1700" dirty="0"/>
              <a:t>(2002). </a:t>
            </a:r>
            <a:r>
              <a:rPr lang="ja-JP" altLang="ja-JP" sz="1700" dirty="0"/>
              <a:t>ネガティブな出来事からの立ち直りを導く心理的特性–精神的回復力尺度の作成　カウンセリング研究</a:t>
            </a:r>
            <a:r>
              <a:rPr lang="en-US" altLang="ja-JP" sz="1700" dirty="0"/>
              <a:t>, </a:t>
            </a:r>
            <a:r>
              <a:rPr lang="en-US" altLang="ja-JP" sz="1700" b="1" dirty="0"/>
              <a:t>35</a:t>
            </a:r>
            <a:r>
              <a:rPr lang="en-US" altLang="ja-JP" sz="1700" dirty="0"/>
              <a:t>, 57-65.</a:t>
            </a:r>
            <a:endParaRPr lang="ja-JP" altLang="ja-JP" sz="1700" dirty="0"/>
          </a:p>
          <a:p>
            <a:pPr marL="369888" indent="-369888" algn="just"/>
            <a:r>
              <a:rPr lang="ja-JP" altLang="ja-JP" sz="1700" dirty="0"/>
              <a:t>串崎真志</a:t>
            </a:r>
            <a:r>
              <a:rPr lang="en-US" altLang="ja-JP" sz="1700" dirty="0"/>
              <a:t> (1998). </a:t>
            </a:r>
            <a:r>
              <a:rPr lang="ja-JP" altLang="ja-JP" sz="1700" dirty="0"/>
              <a:t>心理的支え尺度の作成–大学生版の検討 心理臨床学研究</a:t>
            </a:r>
            <a:r>
              <a:rPr lang="en-US" altLang="ja-JP" sz="1700" dirty="0"/>
              <a:t>, </a:t>
            </a:r>
            <a:r>
              <a:rPr lang="en-US" altLang="ja-JP" sz="1700" b="1" dirty="0"/>
              <a:t>16</a:t>
            </a:r>
            <a:r>
              <a:rPr lang="en-US" altLang="ja-JP" sz="1700" dirty="0"/>
              <a:t>, 186-192</a:t>
            </a:r>
            <a:r>
              <a:rPr lang="en-US" altLang="ja-JP" sz="1700" dirty="0" smtClean="0"/>
              <a:t>.</a:t>
            </a:r>
          </a:p>
          <a:p>
            <a:pPr marL="369888" indent="-369888" algn="just"/>
            <a:r>
              <a:rPr lang="ja-JP" altLang="ja-JP" sz="1700" dirty="0"/>
              <a:t>宅香菜子</a:t>
            </a:r>
            <a:r>
              <a:rPr lang="en-US" altLang="ja-JP" sz="1700" dirty="0"/>
              <a:t>(2010). </a:t>
            </a:r>
            <a:r>
              <a:rPr lang="ja-JP" altLang="ja-JP" sz="1700" dirty="0"/>
              <a:t>外傷後成長に関する研究</a:t>
            </a:r>
            <a:r>
              <a:rPr lang="en-US" altLang="ja-JP" sz="1700" dirty="0"/>
              <a:t>: </a:t>
            </a:r>
            <a:r>
              <a:rPr lang="ja-JP" altLang="ja-JP" sz="1700" dirty="0"/>
              <a:t>ストレス体験をきっかけとした青年の変容 風間書房</a:t>
            </a:r>
            <a:r>
              <a:rPr lang="en-US" altLang="ja-JP" sz="2000" dirty="0" smtClean="0"/>
              <a:t>.</a:t>
            </a:r>
          </a:p>
        </p:txBody>
      </p:sp>
      <p:sp>
        <p:nvSpPr>
          <p:cNvPr id="49" name="テキスト ボックス 48"/>
          <p:cNvSpPr txBox="1"/>
          <p:nvPr/>
        </p:nvSpPr>
        <p:spPr>
          <a:xfrm>
            <a:off x="21807906" y="9072797"/>
            <a:ext cx="9229805" cy="268256"/>
          </a:xfrm>
          <a:prstGeom prst="rect">
            <a:avLst/>
          </a:prstGeom>
          <a:noFill/>
        </p:spPr>
        <p:txBody>
          <a:bodyPr wrap="square" lIns="52300" tIns="26151" rIns="52300" bIns="26151" rtlCol="0">
            <a:spAutoFit/>
          </a:bodyPr>
          <a:lstStyle/>
          <a:p>
            <a:r>
              <a:rPr lang="en-US" altLang="ja-JP" sz="1400" dirty="0"/>
              <a:t> </a:t>
            </a:r>
            <a:endParaRPr lang="ja-JP" altLang="en-US" sz="1400" dirty="0"/>
          </a:p>
        </p:txBody>
      </p:sp>
      <p:sp>
        <p:nvSpPr>
          <p:cNvPr id="50" name="テキスト ボックス 49"/>
          <p:cNvSpPr txBox="1"/>
          <p:nvPr/>
        </p:nvSpPr>
        <p:spPr>
          <a:xfrm>
            <a:off x="11877542" y="13792747"/>
            <a:ext cx="7927774" cy="268256"/>
          </a:xfrm>
          <a:prstGeom prst="rect">
            <a:avLst/>
          </a:prstGeom>
          <a:noFill/>
        </p:spPr>
        <p:txBody>
          <a:bodyPr wrap="square" lIns="52300" tIns="26151" rIns="52300" bIns="26151" rtlCol="0">
            <a:spAutoFit/>
          </a:bodyPr>
          <a:lstStyle/>
          <a:p>
            <a:endParaRPr lang="ja-JP" altLang="en-US" sz="1400" dirty="0"/>
          </a:p>
        </p:txBody>
      </p:sp>
      <p:sp>
        <p:nvSpPr>
          <p:cNvPr id="51" name="テキスト ボックス 50"/>
          <p:cNvSpPr txBox="1"/>
          <p:nvPr/>
        </p:nvSpPr>
        <p:spPr>
          <a:xfrm>
            <a:off x="11877543" y="14205878"/>
            <a:ext cx="8142237" cy="268256"/>
          </a:xfrm>
          <a:prstGeom prst="rect">
            <a:avLst/>
          </a:prstGeom>
          <a:noFill/>
        </p:spPr>
        <p:txBody>
          <a:bodyPr wrap="square" lIns="52300" tIns="26151" rIns="52300" bIns="26151" rtlCol="0">
            <a:spAutoFit/>
          </a:bodyPr>
          <a:lstStyle/>
          <a:p>
            <a:endParaRPr lang="ja-JP" altLang="en-US" sz="1400" dirty="0"/>
          </a:p>
        </p:txBody>
      </p:sp>
      <p:sp>
        <p:nvSpPr>
          <p:cNvPr id="52" name="テキスト ボックス 51"/>
          <p:cNvSpPr txBox="1"/>
          <p:nvPr/>
        </p:nvSpPr>
        <p:spPr>
          <a:xfrm>
            <a:off x="11877543" y="13870650"/>
            <a:ext cx="8108771" cy="268256"/>
          </a:xfrm>
          <a:prstGeom prst="rect">
            <a:avLst/>
          </a:prstGeom>
          <a:noFill/>
        </p:spPr>
        <p:txBody>
          <a:bodyPr wrap="square" lIns="52300" tIns="26151" rIns="52300" bIns="26151" rtlCol="0">
            <a:spAutoFit/>
          </a:bodyPr>
          <a:lstStyle/>
          <a:p>
            <a:endParaRPr lang="ja-JP" altLang="en-US" sz="1400" dirty="0"/>
          </a:p>
        </p:txBody>
      </p:sp>
      <p:sp>
        <p:nvSpPr>
          <p:cNvPr id="54" name="テキスト ボックス 53"/>
          <p:cNvSpPr txBox="1"/>
          <p:nvPr/>
        </p:nvSpPr>
        <p:spPr>
          <a:xfrm>
            <a:off x="21078787" y="11578582"/>
            <a:ext cx="8444444" cy="483700"/>
          </a:xfrm>
          <a:prstGeom prst="rect">
            <a:avLst/>
          </a:prstGeom>
          <a:noFill/>
        </p:spPr>
        <p:txBody>
          <a:bodyPr wrap="square" lIns="52300" tIns="26151" rIns="52300" bIns="26151" rtlCol="0">
            <a:spAutoFit/>
          </a:bodyPr>
          <a:lstStyle/>
          <a:p>
            <a:endParaRPr lang="en-US" altLang="ja-JP" sz="1400" dirty="0"/>
          </a:p>
          <a:p>
            <a:endParaRPr lang="en-US" altLang="ja-JP" sz="1400" dirty="0"/>
          </a:p>
        </p:txBody>
      </p:sp>
      <p:sp>
        <p:nvSpPr>
          <p:cNvPr id="36" name="テキスト ボックス 35"/>
          <p:cNvSpPr txBox="1"/>
          <p:nvPr/>
        </p:nvSpPr>
        <p:spPr>
          <a:xfrm>
            <a:off x="28012131" y="2071482"/>
            <a:ext cx="3960440" cy="10246373"/>
          </a:xfrm>
          <a:prstGeom prst="rect">
            <a:avLst/>
          </a:prstGeom>
          <a:noFill/>
        </p:spPr>
        <p:txBody>
          <a:bodyPr wrap="square" lIns="52300" tIns="26151" rIns="52300" bIns="26151" numCol="1" spcCol="164727" rtlCol="0">
            <a:spAutoFit/>
          </a:bodyPr>
          <a:lstStyle/>
          <a:p>
            <a:pPr algn="ctr"/>
            <a:r>
              <a:rPr lang="ja-JP" altLang="en-US" sz="3600" dirty="0" smtClean="0"/>
              <a:t>考察</a:t>
            </a:r>
            <a:endParaRPr lang="en-US" altLang="ja-JP" sz="3600" dirty="0" smtClean="0"/>
          </a:p>
          <a:p>
            <a:pPr algn="just">
              <a:lnSpc>
                <a:spcPct val="120000"/>
              </a:lnSpc>
            </a:pPr>
            <a:r>
              <a:rPr lang="ja-JP" altLang="en-US" sz="1800" dirty="0" smtClean="0"/>
              <a:t>　本研究では心理的リソースを</a:t>
            </a:r>
            <a:r>
              <a:rPr lang="ja-JP" altLang="ja-JP" sz="1800" dirty="0" smtClean="0"/>
              <a:t>「</a:t>
            </a:r>
            <a:r>
              <a:rPr lang="ja-JP" altLang="ja-JP" sz="1800" dirty="0"/>
              <a:t>個人に肯定的な感覚や感情を喚起する内在化されたイメージや記憶</a:t>
            </a:r>
            <a:r>
              <a:rPr lang="ja-JP" altLang="ja-JP" sz="1800" dirty="0" smtClean="0"/>
              <a:t>」</a:t>
            </a:r>
            <a:r>
              <a:rPr lang="en-US" altLang="ja-JP" sz="1800" dirty="0" smtClean="0"/>
              <a:t>, </a:t>
            </a:r>
            <a:r>
              <a:rPr lang="ja-JP" altLang="ja-JP" sz="1800" dirty="0" smtClean="0"/>
              <a:t>「</a:t>
            </a:r>
            <a:r>
              <a:rPr lang="ja-JP" altLang="ja-JP" sz="1800" dirty="0"/>
              <a:t>思い出すと気分がよく</a:t>
            </a:r>
            <a:r>
              <a:rPr lang="ja-JP" altLang="ja-JP" sz="1800" dirty="0" smtClean="0"/>
              <a:t>なったり</a:t>
            </a:r>
            <a:r>
              <a:rPr lang="en-US" altLang="ja-JP" sz="1800" dirty="0" smtClean="0"/>
              <a:t>, </a:t>
            </a:r>
            <a:r>
              <a:rPr lang="ja-JP" altLang="ja-JP" sz="1800" dirty="0" smtClean="0"/>
              <a:t>安心できたり</a:t>
            </a:r>
            <a:r>
              <a:rPr lang="en-US" altLang="ja-JP" sz="1800" dirty="0" smtClean="0"/>
              <a:t>, </a:t>
            </a:r>
            <a:r>
              <a:rPr lang="ja-JP" altLang="ja-JP" sz="1800" dirty="0" smtClean="0"/>
              <a:t>勇気</a:t>
            </a:r>
            <a:r>
              <a:rPr lang="ja-JP" altLang="ja-JP" sz="1800" dirty="0"/>
              <a:t>や自信が</a:t>
            </a:r>
            <a:r>
              <a:rPr lang="ja-JP" altLang="ja-JP" sz="1800" dirty="0" smtClean="0"/>
              <a:t>でたり</a:t>
            </a:r>
            <a:r>
              <a:rPr lang="en-US" altLang="ja-JP" sz="1800" dirty="0" smtClean="0"/>
              <a:t>, </a:t>
            </a:r>
            <a:r>
              <a:rPr lang="ja-JP" altLang="ja-JP" sz="1800" dirty="0" smtClean="0"/>
              <a:t>前向き</a:t>
            </a:r>
            <a:r>
              <a:rPr lang="ja-JP" altLang="ja-JP" sz="1800" dirty="0"/>
              <a:t>になることができる内在化された記憶やイメージ</a:t>
            </a:r>
            <a:r>
              <a:rPr lang="ja-JP" altLang="ja-JP" sz="1800" dirty="0" smtClean="0"/>
              <a:t>」</a:t>
            </a:r>
            <a:r>
              <a:rPr lang="ja-JP" altLang="en-US" sz="1800" dirty="0" smtClean="0"/>
              <a:t>と定義し</a:t>
            </a:r>
            <a:r>
              <a:rPr lang="en-US" altLang="ja-JP" sz="1800" dirty="0" smtClean="0"/>
              <a:t>,</a:t>
            </a:r>
            <a:r>
              <a:rPr lang="ja-JP" altLang="en-US" sz="1800" dirty="0"/>
              <a:t>心理的リソース尺度</a:t>
            </a:r>
            <a:r>
              <a:rPr lang="ja-JP" altLang="en-US" sz="1800" dirty="0" smtClean="0"/>
              <a:t>の作成を試みた。</a:t>
            </a:r>
            <a:endParaRPr lang="en-US" altLang="ja-JP" sz="1800" dirty="0" smtClean="0"/>
          </a:p>
          <a:p>
            <a:pPr algn="just">
              <a:lnSpc>
                <a:spcPct val="120000"/>
              </a:lnSpc>
            </a:pPr>
            <a:r>
              <a:rPr lang="ja-JP" altLang="en-US" sz="1800" dirty="0" smtClean="0"/>
              <a:t>　その結果</a:t>
            </a:r>
            <a:r>
              <a:rPr lang="en-US" altLang="ja-JP" sz="1800" dirty="0" smtClean="0"/>
              <a:t>,15</a:t>
            </a:r>
            <a:r>
              <a:rPr lang="ja-JP" altLang="en-US" sz="1800" dirty="0" smtClean="0"/>
              <a:t>の因子が抽出され</a:t>
            </a:r>
            <a:r>
              <a:rPr lang="en-US" altLang="ja-JP" sz="1800" dirty="0" smtClean="0"/>
              <a:t>,</a:t>
            </a:r>
            <a:r>
              <a:rPr lang="ja-JP" altLang="en-US" sz="1800" dirty="0" smtClean="0"/>
              <a:t>精神的回復力尺度</a:t>
            </a:r>
            <a:r>
              <a:rPr lang="en-US" altLang="ja-JP" sz="1800" dirty="0" smtClean="0"/>
              <a:t>, </a:t>
            </a:r>
            <a:r>
              <a:rPr lang="ja-JP" altLang="en-US" sz="1800" dirty="0" smtClean="0"/>
              <a:t>心理的支え尺度</a:t>
            </a:r>
            <a:r>
              <a:rPr lang="en-US" altLang="ja-JP" sz="1800" dirty="0" smtClean="0"/>
              <a:t>, </a:t>
            </a:r>
            <a:r>
              <a:rPr lang="ja-JP" altLang="en-US" sz="1800" dirty="0" smtClean="0"/>
              <a:t>外傷後の成長尺度との相関分析の結果より</a:t>
            </a:r>
            <a:r>
              <a:rPr lang="en-US" altLang="ja-JP" sz="1800" dirty="0" smtClean="0"/>
              <a:t>, </a:t>
            </a:r>
            <a:r>
              <a:rPr lang="ja-JP" altLang="en-US" sz="1800" dirty="0" smtClean="0"/>
              <a:t>抽出された各因子および尺度の構成概念妥当性の一部を確認することが出来たと考えられる。また</a:t>
            </a:r>
            <a:r>
              <a:rPr lang="en-US" altLang="ja-JP" sz="1800" dirty="0" smtClean="0"/>
              <a:t>,</a:t>
            </a:r>
            <a:r>
              <a:rPr lang="ja-JP" altLang="en-US" sz="1800" dirty="0" smtClean="0"/>
              <a:t>二次因子分析による検討によって</a:t>
            </a:r>
            <a:r>
              <a:rPr lang="en-US" altLang="ja-JP" sz="1800" dirty="0" smtClean="0"/>
              <a:t>5</a:t>
            </a:r>
            <a:r>
              <a:rPr lang="ja-JP" altLang="en-US" sz="1800" dirty="0" smtClean="0"/>
              <a:t>つの潜在的なカテゴリーが抽出された。これら</a:t>
            </a:r>
            <a:r>
              <a:rPr lang="en-US" altLang="ja-JP" sz="1800" dirty="0" smtClean="0"/>
              <a:t>5</a:t>
            </a:r>
            <a:r>
              <a:rPr lang="ja-JP" altLang="en-US" sz="1800" dirty="0" smtClean="0"/>
              <a:t>つのカテゴリーは従来の</a:t>
            </a:r>
            <a:r>
              <a:rPr lang="en-US" altLang="ja-JP" sz="1800" dirty="0" smtClean="0"/>
              <a:t>RDI</a:t>
            </a:r>
            <a:r>
              <a:rPr lang="ja-JP" altLang="en-US" sz="1800" dirty="0" smtClean="0"/>
              <a:t>における</a:t>
            </a:r>
            <a:r>
              <a:rPr lang="en-US" altLang="ja-JP" sz="1800" dirty="0" smtClean="0"/>
              <a:t>3</a:t>
            </a:r>
            <a:r>
              <a:rPr lang="ja-JP" altLang="en-US" sz="1800" dirty="0" smtClean="0"/>
              <a:t>つの経験領域を拡張・細分化するものと考えられる。</a:t>
            </a:r>
            <a:endParaRPr lang="en-US" altLang="ja-JP" sz="1800" dirty="0" smtClean="0"/>
          </a:p>
          <a:p>
            <a:pPr algn="just">
              <a:lnSpc>
                <a:spcPct val="120000"/>
              </a:lnSpc>
            </a:pPr>
            <a:r>
              <a:rPr lang="ja-JP" altLang="en-US" sz="1800" dirty="0" smtClean="0"/>
              <a:t>　また</a:t>
            </a:r>
            <a:r>
              <a:rPr lang="en-US" altLang="ja-JP" sz="1800" dirty="0" smtClean="0"/>
              <a:t>, </a:t>
            </a:r>
            <a:r>
              <a:rPr lang="ja-JP" altLang="en-US" sz="1800" dirty="0" smtClean="0"/>
              <a:t>本尺度を回答することの意義として</a:t>
            </a:r>
            <a:r>
              <a:rPr lang="en-US" altLang="ja-JP" sz="1800" dirty="0" smtClean="0"/>
              <a:t>, RDI</a:t>
            </a:r>
            <a:r>
              <a:rPr lang="ja-JP" altLang="en-US" sz="1800" dirty="0"/>
              <a:t>のプロセスだけでは気が</a:t>
            </a:r>
            <a:r>
              <a:rPr lang="ja-JP" altLang="en-US" sz="1800" dirty="0" smtClean="0"/>
              <a:t>付きにくい</a:t>
            </a:r>
            <a:r>
              <a:rPr lang="en-US" altLang="ja-JP" sz="1800" dirty="0" smtClean="0"/>
              <a:t>, </a:t>
            </a:r>
            <a:r>
              <a:rPr lang="ja-JP" altLang="en-US" sz="1800" dirty="0" smtClean="0"/>
              <a:t>心理的リソースに気付いたり</a:t>
            </a:r>
            <a:r>
              <a:rPr lang="en-US" altLang="ja-JP" sz="1800" dirty="0" smtClean="0"/>
              <a:t>,</a:t>
            </a:r>
            <a:r>
              <a:rPr lang="ja-JP" altLang="en-US" sz="1800" dirty="0" smtClean="0"/>
              <a:t>　また本尺度に含まれていない潜在的なリソースも連鎖的に活性化される可能性が</a:t>
            </a:r>
            <a:r>
              <a:rPr lang="ja-JP" altLang="en-US" sz="1800" dirty="0"/>
              <a:t>考</a:t>
            </a:r>
            <a:r>
              <a:rPr lang="ja-JP" altLang="en-US" sz="1800" dirty="0" smtClean="0"/>
              <a:t>えられた。</a:t>
            </a:r>
            <a:endParaRPr lang="en-US" altLang="ja-JP" sz="1800" dirty="0"/>
          </a:p>
          <a:p>
            <a:pPr algn="just">
              <a:lnSpc>
                <a:spcPct val="120000"/>
              </a:lnSpc>
            </a:pPr>
            <a:r>
              <a:rPr lang="ja-JP" altLang="en-US" sz="1800" dirty="0" smtClean="0"/>
              <a:t>　一方</a:t>
            </a:r>
            <a:r>
              <a:rPr lang="en-US" altLang="ja-JP" sz="1800" dirty="0" smtClean="0"/>
              <a:t>, </a:t>
            </a:r>
            <a:r>
              <a:rPr lang="ja-JP" altLang="en-US" sz="1800" dirty="0" smtClean="0"/>
              <a:t>本尺度はその性質上</a:t>
            </a:r>
            <a:r>
              <a:rPr lang="en-US" altLang="ja-JP" sz="1800" dirty="0" smtClean="0"/>
              <a:t>, </a:t>
            </a:r>
            <a:r>
              <a:rPr lang="ja-JP" altLang="en-US" sz="1800" dirty="0" smtClean="0"/>
              <a:t>正規分布を示さない因子が存在し</a:t>
            </a:r>
            <a:r>
              <a:rPr lang="en-US" altLang="ja-JP" sz="1800" dirty="0" smtClean="0"/>
              <a:t>, </a:t>
            </a:r>
            <a:r>
              <a:rPr lang="ja-JP" altLang="en-US" sz="1800" dirty="0" smtClean="0"/>
              <a:t>解析技法の適用における限界が存在する。そのため</a:t>
            </a:r>
            <a:r>
              <a:rPr lang="en-US" altLang="ja-JP" sz="1800" dirty="0" smtClean="0"/>
              <a:t>, </a:t>
            </a:r>
            <a:r>
              <a:rPr lang="ja-JP" altLang="en-US" sz="1800" dirty="0" smtClean="0"/>
              <a:t>今後は各項目の反応特性を再検討し</a:t>
            </a:r>
            <a:r>
              <a:rPr lang="en-US" altLang="ja-JP" sz="1800" dirty="0" smtClean="0"/>
              <a:t>, </a:t>
            </a:r>
            <a:r>
              <a:rPr lang="ja-JP" altLang="en-US" sz="1800" dirty="0" smtClean="0"/>
              <a:t>尺度全体の整備した上で短縮化を行う事が次なる課題であると考えられる。</a:t>
            </a:r>
            <a:endParaRPr lang="en-US" altLang="ja-JP" sz="1800" dirty="0" smtClean="0"/>
          </a:p>
        </p:txBody>
      </p:sp>
      <p:sp>
        <p:nvSpPr>
          <p:cNvPr id="28" name="正方形/長方形 27"/>
          <p:cNvSpPr/>
          <p:nvPr/>
        </p:nvSpPr>
        <p:spPr>
          <a:xfrm>
            <a:off x="9858753" y="1840089"/>
            <a:ext cx="7470445" cy="15260075"/>
          </a:xfrm>
          <a:prstGeom prst="rect">
            <a:avLst/>
          </a:prstGeom>
          <a:solidFill>
            <a:schemeClr val="accent3">
              <a:lumMod val="20000"/>
              <a:lumOff val="80000"/>
            </a:schemeClr>
          </a:solid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52300" tIns="26151" rIns="52300" bIns="26151" rtlCol="0" anchor="ctr"/>
          <a:lstStyle/>
          <a:p>
            <a:pPr algn="ctr"/>
            <a:endParaRPr kumimoji="1" lang="ja-JP" altLang="en-US" dirty="0"/>
          </a:p>
        </p:txBody>
      </p:sp>
      <p:sp>
        <p:nvSpPr>
          <p:cNvPr id="18" name="テキスト ボックス 17"/>
          <p:cNvSpPr txBox="1"/>
          <p:nvPr/>
        </p:nvSpPr>
        <p:spPr>
          <a:xfrm>
            <a:off x="21735110" y="1916873"/>
            <a:ext cx="3098746" cy="668366"/>
          </a:xfrm>
          <a:prstGeom prst="rect">
            <a:avLst/>
          </a:prstGeom>
          <a:noFill/>
        </p:spPr>
        <p:txBody>
          <a:bodyPr wrap="square" lIns="52300" tIns="26151" rIns="52300" bIns="26151" numCol="2" spcCol="164727" rtlCol="0">
            <a:spAutoFit/>
          </a:bodyPr>
          <a:lstStyle/>
          <a:p>
            <a:pPr algn="ctr"/>
            <a:r>
              <a:rPr lang="ja-JP" altLang="en-US" sz="4000" dirty="0"/>
              <a:t>結果</a:t>
            </a:r>
            <a:endParaRPr lang="en-US" altLang="ja-JP" sz="2400" dirty="0"/>
          </a:p>
          <a:p>
            <a:r>
              <a:rPr lang="en-US" altLang="ja-JP" sz="1400" dirty="0"/>
              <a:t>   </a:t>
            </a:r>
            <a:endParaRPr lang="ja-JP" altLang="en-US" sz="2300" dirty="0"/>
          </a:p>
        </p:txBody>
      </p:sp>
      <p:sp>
        <p:nvSpPr>
          <p:cNvPr id="20" name="テキスト ボックス 19"/>
          <p:cNvSpPr txBox="1"/>
          <p:nvPr/>
        </p:nvSpPr>
        <p:spPr>
          <a:xfrm>
            <a:off x="9866115" y="1840089"/>
            <a:ext cx="7433673" cy="1534930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52300" tIns="26151" rIns="52300" bIns="26151" rtlCol="0">
            <a:spAutoFit/>
          </a:bodyPr>
          <a:lstStyle/>
          <a:p>
            <a:pPr algn="ctr"/>
            <a:r>
              <a:rPr lang="ja-JP" altLang="en-US" sz="2800" dirty="0"/>
              <a:t>予備調査</a:t>
            </a:r>
            <a:endParaRPr lang="en-US" altLang="ja-JP" sz="2800" dirty="0"/>
          </a:p>
          <a:p>
            <a:pPr algn="ctr"/>
            <a:r>
              <a:rPr lang="ja-JP" altLang="en-US" sz="1800" dirty="0"/>
              <a:t>目的</a:t>
            </a:r>
            <a:endParaRPr lang="en-US" altLang="ja-JP" sz="1800" dirty="0"/>
          </a:p>
          <a:p>
            <a:pPr marL="154360" indent="-44492"/>
            <a:r>
              <a:rPr lang="ja-JP" altLang="en-US" sz="1800" dirty="0"/>
              <a:t>　</a:t>
            </a:r>
            <a:r>
              <a:rPr lang="ja-JP" altLang="ja-JP" sz="1800" dirty="0"/>
              <a:t>心理的リソース</a:t>
            </a:r>
            <a:r>
              <a:rPr lang="ja-JP" altLang="en-US" sz="1800" dirty="0"/>
              <a:t>尺度</a:t>
            </a:r>
            <a:r>
              <a:rPr lang="ja-JP" altLang="ja-JP" sz="1800" dirty="0"/>
              <a:t>を</a:t>
            </a:r>
            <a:r>
              <a:rPr lang="ja-JP" altLang="en-US" sz="1800" dirty="0"/>
              <a:t>作成するため</a:t>
            </a:r>
            <a:r>
              <a:rPr lang="ja-JP" altLang="en-US" sz="1800" dirty="0" smtClean="0"/>
              <a:t>に</a:t>
            </a:r>
            <a:r>
              <a:rPr lang="en-US" altLang="ja-JP" sz="1800" dirty="0" smtClean="0"/>
              <a:t>, </a:t>
            </a:r>
            <a:r>
              <a:rPr lang="ja-JP" altLang="ja-JP" sz="1800" dirty="0" smtClean="0"/>
              <a:t>自由</a:t>
            </a:r>
            <a:r>
              <a:rPr lang="ja-JP" altLang="ja-JP" sz="1800" dirty="0"/>
              <a:t>記述方式の</a:t>
            </a:r>
            <a:r>
              <a:rPr lang="ja-JP" altLang="en-US" sz="1800" dirty="0"/>
              <a:t>予備調査を</a:t>
            </a:r>
            <a:r>
              <a:rPr lang="ja-JP" altLang="en-US" sz="1800" dirty="0" smtClean="0"/>
              <a:t>実施する。</a:t>
            </a:r>
            <a:endParaRPr lang="en-US" altLang="ja-JP" sz="2800" dirty="0"/>
          </a:p>
          <a:p>
            <a:pPr marL="154360" indent="-44492" algn="ctr"/>
            <a:r>
              <a:rPr lang="ja-JP" altLang="en-US" sz="2000" dirty="0"/>
              <a:t>対象と方法</a:t>
            </a:r>
            <a:endParaRPr lang="en-US" altLang="ja-JP" sz="2000" dirty="0"/>
          </a:p>
          <a:p>
            <a:pPr marL="101600" indent="7938" algn="just"/>
            <a:r>
              <a:rPr lang="ja-JP" altLang="ja-JP" sz="1800" u="sng" dirty="0" smtClean="0"/>
              <a:t>対象</a:t>
            </a:r>
            <a:r>
              <a:rPr lang="ja-JP" altLang="en-US" sz="1800" dirty="0" smtClean="0"/>
              <a:t>：</a:t>
            </a:r>
            <a:r>
              <a:rPr lang="ja-JP" altLang="ja-JP" sz="1800" dirty="0" smtClean="0"/>
              <a:t>関西圏</a:t>
            </a:r>
            <a:r>
              <a:rPr lang="ja-JP" altLang="ja-JP" sz="1800" dirty="0"/>
              <a:t>に在住する大学生</a:t>
            </a:r>
            <a:r>
              <a:rPr lang="en-US" altLang="ja-JP" sz="1800" dirty="0"/>
              <a:t>317</a:t>
            </a:r>
            <a:r>
              <a:rPr lang="ja-JP" altLang="ja-JP" sz="1800" dirty="0" smtClean="0"/>
              <a:t>名</a:t>
            </a:r>
            <a:r>
              <a:rPr lang="en-US" altLang="ja-JP" sz="1800" dirty="0" smtClean="0"/>
              <a:t>(</a:t>
            </a:r>
            <a:r>
              <a:rPr lang="ja-JP" altLang="ja-JP" sz="1800" dirty="0" smtClean="0"/>
              <a:t>男性</a:t>
            </a:r>
            <a:r>
              <a:rPr lang="en-US" altLang="ja-JP" sz="1800" dirty="0"/>
              <a:t>165</a:t>
            </a:r>
            <a:r>
              <a:rPr lang="ja-JP" altLang="ja-JP" sz="1800" dirty="0"/>
              <a:t>名</a:t>
            </a:r>
            <a:r>
              <a:rPr lang="en-US" altLang="ja-JP" sz="1800" dirty="0"/>
              <a:t>, </a:t>
            </a:r>
            <a:r>
              <a:rPr lang="ja-JP" altLang="ja-JP" sz="1800" dirty="0"/>
              <a:t>女性</a:t>
            </a:r>
            <a:r>
              <a:rPr lang="en-US" altLang="ja-JP" sz="1800" dirty="0"/>
              <a:t>152</a:t>
            </a:r>
            <a:r>
              <a:rPr lang="ja-JP" altLang="ja-JP" sz="1800" dirty="0" smtClean="0"/>
              <a:t>名</a:t>
            </a:r>
            <a:r>
              <a:rPr lang="en-US" altLang="ja-JP" sz="1800" dirty="0" smtClean="0"/>
              <a:t>), </a:t>
            </a:r>
            <a:r>
              <a:rPr lang="ja-JP" altLang="ja-JP" sz="1800" dirty="0"/>
              <a:t>平均年齢は</a:t>
            </a:r>
            <a:r>
              <a:rPr lang="en-US" altLang="ja-JP" sz="1800" dirty="0"/>
              <a:t>18.8</a:t>
            </a:r>
            <a:r>
              <a:rPr lang="ja-JP" altLang="ja-JP" sz="1800" dirty="0"/>
              <a:t>±</a:t>
            </a:r>
            <a:r>
              <a:rPr lang="en-US" altLang="ja-JP" sz="1800" dirty="0"/>
              <a:t>2.2</a:t>
            </a:r>
            <a:r>
              <a:rPr lang="ja-JP" altLang="ja-JP" sz="1800" dirty="0"/>
              <a:t>歳で</a:t>
            </a:r>
            <a:r>
              <a:rPr lang="ja-JP" altLang="en-US" sz="1800" dirty="0"/>
              <a:t>あった。</a:t>
            </a:r>
            <a:r>
              <a:rPr lang="ja-JP" altLang="ja-JP" sz="1800" dirty="0"/>
              <a:t>調査期間</a:t>
            </a:r>
            <a:r>
              <a:rPr lang="ja-JP" altLang="en-US" sz="1800" dirty="0"/>
              <a:t>は</a:t>
            </a:r>
            <a:r>
              <a:rPr lang="en-US" altLang="ja-JP" sz="1800" dirty="0"/>
              <a:t>2014</a:t>
            </a:r>
            <a:r>
              <a:rPr lang="ja-JP" altLang="ja-JP" sz="1800" dirty="0"/>
              <a:t>年</a:t>
            </a:r>
            <a:r>
              <a:rPr lang="en-US" altLang="ja-JP" sz="1800" dirty="0"/>
              <a:t>10</a:t>
            </a:r>
            <a:r>
              <a:rPr lang="ja-JP" altLang="ja-JP" sz="1800" dirty="0"/>
              <a:t>月中旬であった</a:t>
            </a:r>
            <a:r>
              <a:rPr lang="ja-JP" altLang="ja-JP" sz="1800" dirty="0" smtClean="0"/>
              <a:t>。</a:t>
            </a:r>
            <a:endParaRPr lang="en-US" altLang="ja-JP" sz="1800" b="1" dirty="0"/>
          </a:p>
          <a:p>
            <a:pPr marL="101600" indent="7938" algn="just"/>
            <a:r>
              <a:rPr lang="ja-JP" altLang="ja-JP" sz="1800" u="sng" dirty="0" smtClean="0"/>
              <a:t>調査用紙</a:t>
            </a:r>
            <a:r>
              <a:rPr lang="ja-JP" altLang="en-US" sz="1800" dirty="0" smtClean="0"/>
              <a:t>：</a:t>
            </a:r>
            <a:r>
              <a:rPr lang="ja-JP" altLang="ja-JP" sz="1800" dirty="0" smtClean="0"/>
              <a:t>“</a:t>
            </a:r>
            <a:r>
              <a:rPr lang="ja-JP" altLang="en-US" sz="1800" dirty="0"/>
              <a:t>ポジティブな</a:t>
            </a:r>
            <a:r>
              <a:rPr lang="ja-JP" altLang="ja-JP" sz="1800" dirty="0"/>
              <a:t>こころの資源探し”と</a:t>
            </a:r>
            <a:r>
              <a:rPr lang="ja-JP" altLang="ja-JP" sz="1800" dirty="0" smtClean="0"/>
              <a:t>題</a:t>
            </a:r>
            <a:r>
              <a:rPr lang="ja-JP" altLang="en-US" sz="1800" dirty="0" smtClean="0"/>
              <a:t>した調査用紙に</a:t>
            </a:r>
            <a:r>
              <a:rPr lang="ja-JP" altLang="ja-JP" sz="1800" dirty="0" smtClean="0"/>
              <a:t>教示</a:t>
            </a:r>
            <a:r>
              <a:rPr lang="ja-JP" altLang="ja-JP" sz="1800" dirty="0"/>
              <a:t>文</a:t>
            </a:r>
            <a:r>
              <a:rPr lang="en-US" altLang="ja-JP" sz="1800" dirty="0"/>
              <a:t>, 4</a:t>
            </a:r>
            <a:r>
              <a:rPr lang="ja-JP" altLang="en-US" sz="1800" dirty="0"/>
              <a:t>つの</a:t>
            </a:r>
            <a:r>
              <a:rPr lang="ja-JP" altLang="ja-JP" sz="1800" dirty="0"/>
              <a:t>例示</a:t>
            </a:r>
            <a:r>
              <a:rPr lang="en-US" altLang="ja-JP" sz="1800" dirty="0"/>
              <a:t>, 12</a:t>
            </a:r>
            <a:r>
              <a:rPr lang="ja-JP" altLang="ja-JP" sz="1800" dirty="0"/>
              <a:t>個の自由</a:t>
            </a:r>
            <a:r>
              <a:rPr lang="ja-JP" altLang="ja-JP" sz="1800" dirty="0" smtClean="0"/>
              <a:t>記述欄</a:t>
            </a:r>
            <a:r>
              <a:rPr lang="en-US" altLang="ja-JP" sz="1800" dirty="0" smtClean="0"/>
              <a:t>, </a:t>
            </a:r>
            <a:r>
              <a:rPr lang="ja-JP" altLang="ja-JP" sz="1800" dirty="0" smtClean="0"/>
              <a:t>倫理的配慮</a:t>
            </a:r>
            <a:r>
              <a:rPr lang="ja-JP" altLang="en-US" sz="1800" dirty="0" smtClean="0"/>
              <a:t>事項</a:t>
            </a:r>
            <a:r>
              <a:rPr lang="en-US" altLang="ja-JP" sz="1800" dirty="0" smtClean="0"/>
              <a:t>, </a:t>
            </a:r>
            <a:r>
              <a:rPr lang="ja-JP" altLang="ja-JP" sz="1800" dirty="0" smtClean="0"/>
              <a:t>性別</a:t>
            </a:r>
            <a:r>
              <a:rPr lang="ja-JP" altLang="en-US" sz="1800" dirty="0"/>
              <a:t>と</a:t>
            </a:r>
            <a:r>
              <a:rPr lang="ja-JP" altLang="ja-JP" sz="1800" dirty="0" smtClean="0"/>
              <a:t>年齢</a:t>
            </a:r>
            <a:r>
              <a:rPr lang="ja-JP" altLang="en-US" sz="1800" dirty="0"/>
              <a:t>の</a:t>
            </a:r>
            <a:r>
              <a:rPr lang="ja-JP" altLang="ja-JP" sz="1800" dirty="0" smtClean="0"/>
              <a:t>記入欄</a:t>
            </a:r>
            <a:r>
              <a:rPr lang="ja-JP" altLang="en-US" sz="1800" dirty="0" smtClean="0"/>
              <a:t>を設置した</a:t>
            </a:r>
            <a:r>
              <a:rPr lang="ja-JP" altLang="ja-JP" sz="1800" dirty="0" smtClean="0"/>
              <a:t>。</a:t>
            </a:r>
            <a:r>
              <a:rPr lang="ja-JP" altLang="ja-JP" sz="1800" dirty="0"/>
              <a:t>教示</a:t>
            </a:r>
            <a:r>
              <a:rPr lang="ja-JP" altLang="ja-JP" sz="1800" dirty="0" smtClean="0"/>
              <a:t>文</a:t>
            </a:r>
            <a:r>
              <a:rPr lang="ja-JP" altLang="en-US" sz="1800" dirty="0" smtClean="0"/>
              <a:t>の概要は次</a:t>
            </a:r>
            <a:r>
              <a:rPr lang="ja-JP" altLang="en-US" sz="1800" dirty="0"/>
              <a:t>の通りであった。</a:t>
            </a:r>
            <a:endParaRPr lang="en-US" altLang="ja-JP" sz="1800" dirty="0"/>
          </a:p>
          <a:p>
            <a:pPr marL="101600" indent="7938" algn="just"/>
            <a:r>
              <a:rPr lang="ja-JP" altLang="en-US" sz="1800" dirty="0" smtClean="0">
                <a:latin typeface="+mj-ea"/>
                <a:ea typeface="+mj-ea"/>
                <a:cs typeface="ＤＦＰ教科書体W3"/>
              </a:rPr>
              <a:t>　</a:t>
            </a:r>
            <a:r>
              <a:rPr lang="ja-JP" altLang="ja-JP" sz="1800" dirty="0" smtClean="0">
                <a:latin typeface="+mj-ea"/>
                <a:ea typeface="+mj-ea"/>
                <a:cs typeface="ＤＦＰ教科書体W3"/>
              </a:rPr>
              <a:t>“</a:t>
            </a:r>
            <a:r>
              <a:rPr lang="ja-JP" altLang="ja-JP" sz="1800" dirty="0">
                <a:latin typeface="+mj-ea"/>
                <a:ea typeface="+mj-ea"/>
                <a:cs typeface="ＤＦＰ教科書体W3"/>
              </a:rPr>
              <a:t>人は少し落ち込んだり</a:t>
            </a:r>
            <a:r>
              <a:rPr lang="ja-JP" altLang="ja-JP" sz="1800" dirty="0" smtClean="0">
                <a:latin typeface="+mj-ea"/>
                <a:ea typeface="+mj-ea"/>
                <a:cs typeface="ＤＦＰ教科書体W3"/>
              </a:rPr>
              <a:t>元気が</a:t>
            </a:r>
            <a:r>
              <a:rPr lang="ja-JP" altLang="en-US" sz="1800" dirty="0" smtClean="0">
                <a:latin typeface="+mj-ea"/>
                <a:ea typeface="+mj-ea"/>
                <a:cs typeface="ＤＦＰ教科書体W3"/>
              </a:rPr>
              <a:t>湧かない</a:t>
            </a:r>
            <a:r>
              <a:rPr lang="ja-JP" altLang="ja-JP" sz="1800" dirty="0" smtClean="0">
                <a:latin typeface="+mj-ea"/>
                <a:ea typeface="+mj-ea"/>
                <a:cs typeface="ＤＦＰ教科書体W3"/>
              </a:rPr>
              <a:t>時</a:t>
            </a:r>
            <a:r>
              <a:rPr lang="ja-JP" altLang="ja-JP" sz="1800" dirty="0">
                <a:latin typeface="+mj-ea"/>
                <a:ea typeface="+mj-ea"/>
                <a:cs typeface="ＤＦＰ教科書体W3"/>
              </a:rPr>
              <a:t>でも</a:t>
            </a:r>
            <a:r>
              <a:rPr lang="en-US" altLang="ja-JP" sz="1800" dirty="0">
                <a:latin typeface="+mj-ea"/>
                <a:ea typeface="+mj-ea"/>
                <a:cs typeface="ＤＦＰ教科書体W3"/>
              </a:rPr>
              <a:t>, </a:t>
            </a:r>
            <a:r>
              <a:rPr lang="ja-JP" altLang="ja-JP" sz="1800" dirty="0">
                <a:latin typeface="+mj-ea"/>
                <a:ea typeface="+mj-ea"/>
                <a:cs typeface="ＤＦＰ教科書体W3"/>
              </a:rPr>
              <a:t>自分にとってポジティブなイメージを思い出す</a:t>
            </a:r>
            <a:r>
              <a:rPr lang="ja-JP" altLang="ja-JP" sz="1800" dirty="0" smtClean="0">
                <a:latin typeface="+mj-ea"/>
                <a:ea typeface="+mj-ea"/>
                <a:cs typeface="ＤＦＰ教科書体W3"/>
              </a:rPr>
              <a:t>と</a:t>
            </a:r>
            <a:r>
              <a:rPr lang="en-US" altLang="ja-JP" sz="1800" dirty="0" smtClean="0">
                <a:latin typeface="+mj-ea"/>
                <a:ea typeface="+mj-ea"/>
                <a:cs typeface="ＤＦＰ教科書体W3"/>
              </a:rPr>
              <a:t>, </a:t>
            </a:r>
            <a:r>
              <a:rPr lang="ja-JP" altLang="ja-JP" sz="1800" dirty="0" smtClean="0">
                <a:latin typeface="+mj-ea"/>
                <a:ea typeface="+mj-ea"/>
                <a:cs typeface="ＤＦＰ教科書体W3"/>
              </a:rPr>
              <a:t>気分</a:t>
            </a:r>
            <a:r>
              <a:rPr lang="ja-JP" altLang="ja-JP" sz="1800" dirty="0">
                <a:latin typeface="+mj-ea"/>
                <a:ea typeface="+mj-ea"/>
                <a:cs typeface="ＤＦＰ教科書体W3"/>
              </a:rPr>
              <a:t>がよくなったり</a:t>
            </a:r>
            <a:r>
              <a:rPr lang="en-US" altLang="ja-JP" sz="1800" dirty="0">
                <a:latin typeface="+mj-ea"/>
                <a:ea typeface="+mj-ea"/>
                <a:cs typeface="ＤＦＰ教科書体W3"/>
              </a:rPr>
              <a:t>, </a:t>
            </a:r>
            <a:r>
              <a:rPr lang="ja-JP" altLang="ja-JP" sz="1800" dirty="0">
                <a:latin typeface="+mj-ea"/>
                <a:ea typeface="+mj-ea"/>
                <a:cs typeface="ＤＦＰ教科書体W3"/>
              </a:rPr>
              <a:t>安心できたり</a:t>
            </a:r>
            <a:r>
              <a:rPr lang="en-US" altLang="ja-JP" sz="1800" dirty="0">
                <a:latin typeface="+mj-ea"/>
                <a:ea typeface="+mj-ea"/>
                <a:cs typeface="ＤＦＰ教科書体W3"/>
              </a:rPr>
              <a:t>, </a:t>
            </a:r>
            <a:r>
              <a:rPr lang="ja-JP" altLang="ja-JP" sz="1800" dirty="0">
                <a:latin typeface="+mj-ea"/>
                <a:ea typeface="+mj-ea"/>
                <a:cs typeface="ＤＦＰ教科書体W3"/>
              </a:rPr>
              <a:t>勇気や自信がでたり</a:t>
            </a:r>
            <a:r>
              <a:rPr lang="en-US" altLang="ja-JP" sz="1800" dirty="0">
                <a:latin typeface="+mj-ea"/>
                <a:ea typeface="+mj-ea"/>
                <a:cs typeface="ＤＦＰ教科書体W3"/>
              </a:rPr>
              <a:t>, </a:t>
            </a:r>
            <a:r>
              <a:rPr lang="ja-JP" altLang="ja-JP" sz="1800" dirty="0">
                <a:latin typeface="+mj-ea"/>
                <a:ea typeface="+mj-ea"/>
                <a:cs typeface="ＤＦＰ教科書体W3"/>
              </a:rPr>
              <a:t>前向きになれたりすることがあります。ここではそのイメージをあなたの‘こころの資源’とよびます</a:t>
            </a:r>
            <a:r>
              <a:rPr lang="ja-JP" altLang="ja-JP" sz="1800" dirty="0" smtClean="0">
                <a:latin typeface="+mj-ea"/>
                <a:ea typeface="+mj-ea"/>
                <a:cs typeface="ＤＦＰ教科書体W3"/>
              </a:rPr>
              <a:t>。</a:t>
            </a:r>
            <a:r>
              <a:rPr lang="ja-JP" altLang="ja-JP" sz="1800" dirty="0"/>
              <a:t>あなたにとっての‘こころの資源’を考えて</a:t>
            </a:r>
            <a:r>
              <a:rPr lang="ja-JP" altLang="ja-JP" sz="1800" dirty="0" smtClean="0"/>
              <a:t>みましょう</a:t>
            </a:r>
            <a:r>
              <a:rPr lang="ja-JP" altLang="en-US" sz="1800" dirty="0" smtClean="0"/>
              <a:t>。</a:t>
            </a:r>
            <a:r>
              <a:rPr lang="ja-JP" altLang="ja-JP" sz="1800" dirty="0" smtClean="0">
                <a:latin typeface="+mj-ea"/>
                <a:ea typeface="+mj-ea"/>
                <a:cs typeface="ＤＦＰ教科書体W3"/>
              </a:rPr>
              <a:t>どんな</a:t>
            </a:r>
            <a:r>
              <a:rPr lang="ja-JP" altLang="ja-JP" sz="1800" dirty="0">
                <a:latin typeface="+mj-ea"/>
                <a:ea typeface="+mj-ea"/>
                <a:cs typeface="ＤＦＰ教科書体W3"/>
              </a:rPr>
              <a:t>ものでも‘こころの資源’になる可能性があります</a:t>
            </a:r>
            <a:r>
              <a:rPr lang="en-US" altLang="ja-JP" sz="1800" dirty="0">
                <a:latin typeface="+mj-ea"/>
                <a:ea typeface="+mj-ea"/>
                <a:cs typeface="ＤＦＰ教科書体W3"/>
              </a:rPr>
              <a:t>”</a:t>
            </a:r>
            <a:r>
              <a:rPr lang="ja-JP" altLang="en-US" sz="1800" dirty="0">
                <a:latin typeface="+mj-ea"/>
                <a:ea typeface="+mj-ea"/>
                <a:cs typeface="ＤＦＰ教科書体W3"/>
              </a:rPr>
              <a:t>（一部省略）</a:t>
            </a:r>
            <a:endParaRPr lang="en-US" altLang="ja-JP" sz="1800" dirty="0">
              <a:latin typeface="+mj-ea"/>
              <a:ea typeface="+mj-ea"/>
            </a:endParaRPr>
          </a:p>
          <a:p>
            <a:pPr marL="101600" indent="7938" algn="just"/>
            <a:r>
              <a:rPr lang="ja-JP" altLang="en-US" sz="1800" u="sng" dirty="0" smtClean="0"/>
              <a:t>倫理的配慮</a:t>
            </a:r>
            <a:r>
              <a:rPr lang="ja-JP" altLang="en-US" sz="1800" dirty="0" smtClean="0"/>
              <a:t>：調査</a:t>
            </a:r>
            <a:r>
              <a:rPr lang="ja-JP" altLang="en-US" sz="1800" dirty="0"/>
              <a:t>への協力</a:t>
            </a:r>
            <a:r>
              <a:rPr lang="ja-JP" altLang="en-US" sz="1800" dirty="0" smtClean="0"/>
              <a:t>は</a:t>
            </a:r>
            <a:r>
              <a:rPr lang="ja-JP" altLang="ja-JP" sz="1800" dirty="0" smtClean="0"/>
              <a:t>任意で</a:t>
            </a:r>
            <a:r>
              <a:rPr lang="ja-JP" altLang="en-US" sz="1800" dirty="0" smtClean="0"/>
              <a:t>あること。</a:t>
            </a:r>
            <a:r>
              <a:rPr lang="ja-JP" altLang="ja-JP" sz="1800" dirty="0" smtClean="0"/>
              <a:t>無記名</a:t>
            </a:r>
            <a:r>
              <a:rPr lang="ja-JP" altLang="en-US" sz="1800" dirty="0" smtClean="0"/>
              <a:t>調査</a:t>
            </a:r>
            <a:r>
              <a:rPr lang="ja-JP" altLang="ja-JP" sz="1800" dirty="0" smtClean="0"/>
              <a:t>であり</a:t>
            </a:r>
            <a:r>
              <a:rPr lang="en-US" altLang="ja-JP" sz="1800" dirty="0" smtClean="0"/>
              <a:t>,</a:t>
            </a:r>
            <a:r>
              <a:rPr lang="ja-JP" altLang="en-US" sz="1800" dirty="0"/>
              <a:t>個人</a:t>
            </a:r>
            <a:r>
              <a:rPr lang="ja-JP" altLang="en-US" sz="1800" dirty="0" smtClean="0"/>
              <a:t>が特定される事がないこと</a:t>
            </a:r>
            <a:r>
              <a:rPr lang="en-US" altLang="ja-JP" sz="1800" dirty="0" smtClean="0"/>
              <a:t> </a:t>
            </a:r>
            <a:r>
              <a:rPr lang="ja-JP" altLang="en-US" sz="1800" dirty="0" smtClean="0"/>
              <a:t>不参加</a:t>
            </a:r>
            <a:r>
              <a:rPr lang="ja-JP" altLang="en-US" sz="1800" dirty="0"/>
              <a:t>や途中離脱があって</a:t>
            </a:r>
            <a:r>
              <a:rPr lang="ja-JP" altLang="en-US" sz="1800" dirty="0" smtClean="0"/>
              <a:t>も</a:t>
            </a:r>
            <a:r>
              <a:rPr lang="ja-JP" altLang="ja-JP" sz="1800" dirty="0" smtClean="0"/>
              <a:t>一切</a:t>
            </a:r>
            <a:r>
              <a:rPr lang="ja-JP" altLang="ja-JP" sz="1800" dirty="0"/>
              <a:t>の不利益を被ること</a:t>
            </a:r>
            <a:r>
              <a:rPr lang="ja-JP" altLang="ja-JP" sz="1800" dirty="0" smtClean="0"/>
              <a:t>が無い</a:t>
            </a:r>
            <a:r>
              <a:rPr lang="ja-JP" altLang="ja-JP" sz="1800" dirty="0"/>
              <a:t>ことを調査用紙内に明記</a:t>
            </a:r>
            <a:r>
              <a:rPr lang="ja-JP" altLang="ja-JP" sz="1800" dirty="0" smtClean="0"/>
              <a:t>し</a:t>
            </a:r>
            <a:r>
              <a:rPr lang="en-US" altLang="ja-JP" sz="1800" dirty="0" smtClean="0"/>
              <a:t>,  </a:t>
            </a:r>
            <a:r>
              <a:rPr lang="ja-JP" altLang="ja-JP" sz="1800" dirty="0"/>
              <a:t>口頭でも説明した。</a:t>
            </a:r>
            <a:endParaRPr lang="en-US" altLang="ja-JP" sz="1800" dirty="0"/>
          </a:p>
          <a:p>
            <a:pPr marL="154360" indent="-44492" algn="ctr"/>
            <a:r>
              <a:rPr lang="ja-JP" altLang="en-US" sz="2000" dirty="0"/>
              <a:t>結果</a:t>
            </a:r>
            <a:endParaRPr lang="en-US" altLang="ja-JP" sz="2000" dirty="0"/>
          </a:p>
          <a:p>
            <a:pPr marL="44450" indent="57150"/>
            <a:r>
              <a:rPr lang="ja-JP" altLang="en-US" sz="1800" dirty="0"/>
              <a:t>　</a:t>
            </a:r>
            <a:r>
              <a:rPr lang="ja-JP" altLang="ja-JP" sz="1800" dirty="0"/>
              <a:t>自由</a:t>
            </a:r>
            <a:r>
              <a:rPr lang="ja-JP" altLang="ja-JP" sz="1800" dirty="0" smtClean="0"/>
              <a:t>記述</a:t>
            </a:r>
            <a:r>
              <a:rPr lang="ja-JP" altLang="en-US" sz="1800" dirty="0" smtClean="0"/>
              <a:t>で得られた回答</a:t>
            </a:r>
            <a:r>
              <a:rPr lang="ja-JP" altLang="en-US" sz="1800" dirty="0"/>
              <a:t>を</a:t>
            </a:r>
            <a:r>
              <a:rPr lang="en-US" altLang="ja-JP" sz="1800" dirty="0"/>
              <a:t>KJ</a:t>
            </a:r>
            <a:r>
              <a:rPr lang="ja-JP" altLang="en-US" sz="1800" dirty="0"/>
              <a:t>法の手続きに則り</a:t>
            </a:r>
            <a:r>
              <a:rPr lang="en-US" altLang="ja-JP" sz="1800" dirty="0"/>
              <a:t>, </a:t>
            </a:r>
            <a:r>
              <a:rPr lang="ja-JP" altLang="ja-JP" sz="1800" dirty="0"/>
              <a:t>臨床心理学を専攻する大学院生</a:t>
            </a:r>
            <a:r>
              <a:rPr lang="en-US" altLang="ja-JP" sz="1800" dirty="0"/>
              <a:t>2</a:t>
            </a:r>
            <a:r>
              <a:rPr lang="ja-JP" altLang="ja-JP" sz="1800" dirty="0"/>
              <a:t>名と</a:t>
            </a:r>
            <a:r>
              <a:rPr lang="ja-JP" altLang="ja-JP" sz="1800" dirty="0" smtClean="0"/>
              <a:t>研究者</a:t>
            </a:r>
            <a:r>
              <a:rPr lang="ja-JP" altLang="en-US" sz="1800" dirty="0" smtClean="0"/>
              <a:t>により分類</a:t>
            </a:r>
            <a:r>
              <a:rPr lang="ja-JP" altLang="en-US" sz="1800" dirty="0"/>
              <a:t>した。その</a:t>
            </a:r>
            <a:r>
              <a:rPr lang="ja-JP" altLang="en-US" sz="1800" dirty="0" smtClean="0"/>
              <a:t>結果</a:t>
            </a:r>
            <a:r>
              <a:rPr lang="en-US" altLang="ja-JP" sz="1800" dirty="0" smtClean="0"/>
              <a:t>, </a:t>
            </a:r>
            <a:r>
              <a:rPr lang="ja-JP" altLang="en-US" sz="1800" dirty="0" smtClean="0"/>
              <a:t>「</a:t>
            </a:r>
            <a:r>
              <a:rPr lang="ja-JP" altLang="ja-JP" sz="1800" dirty="0"/>
              <a:t>人</a:t>
            </a:r>
            <a:r>
              <a:rPr lang="en-US" altLang="ja-JP" sz="1800" dirty="0"/>
              <a:t>, </a:t>
            </a:r>
            <a:r>
              <a:rPr lang="ja-JP" altLang="ja-JP" sz="1800" dirty="0"/>
              <a:t>娯楽</a:t>
            </a:r>
            <a:r>
              <a:rPr lang="en-US" altLang="ja-JP" sz="1800" dirty="0"/>
              <a:t>, </a:t>
            </a:r>
            <a:r>
              <a:rPr lang="ja-JP" altLang="ja-JP" sz="1800" dirty="0"/>
              <a:t>食べ物</a:t>
            </a:r>
            <a:r>
              <a:rPr lang="en-US" altLang="ja-JP" sz="1800" dirty="0"/>
              <a:t>, </a:t>
            </a:r>
            <a:r>
              <a:rPr lang="ja-JP" altLang="ja-JP" sz="1800" dirty="0"/>
              <a:t>言葉</a:t>
            </a:r>
            <a:r>
              <a:rPr lang="en-US" altLang="ja-JP" sz="1800" dirty="0"/>
              <a:t>, </a:t>
            </a:r>
            <a:r>
              <a:rPr lang="ja-JP" altLang="ja-JP" sz="1800" dirty="0"/>
              <a:t>リラクゼーション</a:t>
            </a:r>
            <a:r>
              <a:rPr lang="en-US" altLang="ja-JP" sz="1800" dirty="0"/>
              <a:t>, </a:t>
            </a:r>
            <a:r>
              <a:rPr lang="ja-JP" altLang="ja-JP" sz="1800" dirty="0"/>
              <a:t>趣味</a:t>
            </a:r>
            <a:r>
              <a:rPr lang="en-US" altLang="ja-JP" sz="1800" dirty="0"/>
              <a:t>, </a:t>
            </a:r>
            <a:r>
              <a:rPr lang="ja-JP" altLang="ja-JP" sz="1800" dirty="0"/>
              <a:t>感情・思考</a:t>
            </a:r>
            <a:r>
              <a:rPr lang="en-US" altLang="ja-JP" sz="1800" dirty="0"/>
              <a:t>, </a:t>
            </a:r>
            <a:r>
              <a:rPr lang="ja-JP" altLang="ja-JP" sz="1800" dirty="0"/>
              <a:t>努力・経験・達成</a:t>
            </a:r>
            <a:r>
              <a:rPr lang="en-US" altLang="ja-JP" sz="1800" dirty="0"/>
              <a:t>, </a:t>
            </a:r>
            <a:r>
              <a:rPr lang="ja-JP" altLang="ja-JP" sz="1800" dirty="0"/>
              <a:t>物</a:t>
            </a:r>
            <a:r>
              <a:rPr lang="en-US" altLang="ja-JP" sz="1800" dirty="0"/>
              <a:t>, </a:t>
            </a:r>
            <a:r>
              <a:rPr lang="ja-JP" altLang="ja-JP" sz="1800" dirty="0"/>
              <a:t>写真</a:t>
            </a:r>
            <a:r>
              <a:rPr lang="en-US" altLang="ja-JP" sz="1800" dirty="0"/>
              <a:t>, </a:t>
            </a:r>
            <a:r>
              <a:rPr lang="ja-JP" altLang="ja-JP" sz="1800" dirty="0"/>
              <a:t>場所</a:t>
            </a:r>
            <a:r>
              <a:rPr lang="en-US" altLang="ja-JP" sz="1800" dirty="0"/>
              <a:t>,  </a:t>
            </a:r>
            <a:r>
              <a:rPr lang="ja-JP" altLang="ja-JP" sz="1800" dirty="0"/>
              <a:t>嗜好品</a:t>
            </a:r>
            <a:r>
              <a:rPr lang="en-US" altLang="ja-JP" sz="1800" dirty="0"/>
              <a:t>, </a:t>
            </a:r>
            <a:r>
              <a:rPr lang="ja-JP" altLang="ja-JP" sz="1800" dirty="0"/>
              <a:t>自然</a:t>
            </a:r>
            <a:r>
              <a:rPr lang="en-US" altLang="ja-JP" sz="1800" dirty="0"/>
              <a:t>, </a:t>
            </a:r>
            <a:r>
              <a:rPr lang="ja-JP" altLang="ja-JP" sz="1800" dirty="0"/>
              <a:t>動物</a:t>
            </a:r>
            <a:r>
              <a:rPr lang="en-US" altLang="ja-JP" sz="1800" dirty="0"/>
              <a:t>, </a:t>
            </a:r>
            <a:r>
              <a:rPr lang="ja-JP" altLang="ja-JP" sz="1800" dirty="0"/>
              <a:t>未来</a:t>
            </a:r>
            <a:r>
              <a:rPr lang="en-US" altLang="ja-JP" sz="1800" dirty="0"/>
              <a:t>, </a:t>
            </a:r>
            <a:r>
              <a:rPr lang="ja-JP" altLang="ja-JP" sz="1800" dirty="0"/>
              <a:t>お金</a:t>
            </a:r>
            <a:r>
              <a:rPr lang="en-US" altLang="ja-JP" sz="1800" dirty="0"/>
              <a:t>, </a:t>
            </a:r>
            <a:r>
              <a:rPr lang="ja-JP" altLang="ja-JP" sz="1800" dirty="0"/>
              <a:t>仕事</a:t>
            </a:r>
            <a:r>
              <a:rPr lang="en-US" altLang="ja-JP" sz="1800" dirty="0"/>
              <a:t>, </a:t>
            </a:r>
            <a:r>
              <a:rPr lang="ja-JP" altLang="ja-JP" sz="1800" dirty="0"/>
              <a:t>宗教</a:t>
            </a:r>
            <a:r>
              <a:rPr lang="en-US" altLang="ja-JP" sz="1800" dirty="0"/>
              <a:t>, </a:t>
            </a:r>
            <a:r>
              <a:rPr lang="ja-JP" altLang="ja-JP" sz="1800" dirty="0"/>
              <a:t>感覚</a:t>
            </a:r>
            <a:r>
              <a:rPr lang="ja-JP" altLang="en-US" sz="1800" dirty="0"/>
              <a:t>」のカテゴリーが見いだされた</a:t>
            </a:r>
            <a:r>
              <a:rPr lang="ja-JP" altLang="en-US" sz="1800" dirty="0" smtClean="0"/>
              <a:t>。</a:t>
            </a:r>
            <a:endParaRPr lang="en-US" altLang="ja-JP" sz="1800" dirty="0" smtClean="0"/>
          </a:p>
          <a:p>
            <a:pPr marL="154360" indent="-44492"/>
            <a:endParaRPr lang="en-US" altLang="ja-JP" sz="1200" dirty="0"/>
          </a:p>
          <a:p>
            <a:pPr algn="ctr"/>
            <a:r>
              <a:rPr lang="ja-JP" altLang="en-US" sz="2800" dirty="0"/>
              <a:t>本調査</a:t>
            </a:r>
            <a:endParaRPr lang="en-US" altLang="ja-JP" sz="2800" dirty="0"/>
          </a:p>
          <a:p>
            <a:pPr algn="ctr"/>
            <a:r>
              <a:rPr lang="ja-JP" altLang="en-US" sz="1800" b="1" dirty="0"/>
              <a:t>目的</a:t>
            </a:r>
            <a:endParaRPr lang="en-US" altLang="ja-JP" sz="1800" b="1" dirty="0"/>
          </a:p>
          <a:p>
            <a:pPr marL="264228" indent="-264228">
              <a:tabLst>
                <a:tab pos="352303" algn="l"/>
              </a:tabLst>
            </a:pPr>
            <a:r>
              <a:rPr lang="en-US" altLang="ja-JP" sz="1800" dirty="0"/>
              <a:t>1)</a:t>
            </a:r>
            <a:r>
              <a:rPr lang="ja-JP" altLang="ja-JP" sz="1800" dirty="0"/>
              <a:t>予備調査で得られた</a:t>
            </a:r>
            <a:r>
              <a:rPr lang="en-US" altLang="ja-JP" sz="1800" dirty="0"/>
              <a:t>19</a:t>
            </a:r>
            <a:r>
              <a:rPr lang="ja-JP" altLang="ja-JP" sz="1800" dirty="0"/>
              <a:t>カテゴリーの内容を参考に心理的リソース</a:t>
            </a:r>
            <a:r>
              <a:rPr lang="ja-JP" altLang="en-US" sz="1800" dirty="0" smtClean="0"/>
              <a:t>尺度</a:t>
            </a:r>
            <a:r>
              <a:rPr lang="ja-JP" altLang="ja-JP" sz="1800" dirty="0" smtClean="0"/>
              <a:t>を</a:t>
            </a:r>
            <a:r>
              <a:rPr lang="ja-JP" altLang="ja-JP" sz="1800" dirty="0"/>
              <a:t>作成する。</a:t>
            </a:r>
            <a:endParaRPr lang="en-US" altLang="ja-JP" sz="1800" dirty="0"/>
          </a:p>
          <a:p>
            <a:pPr marL="264228" indent="-264228">
              <a:tabLst>
                <a:tab pos="352303" algn="l"/>
              </a:tabLst>
            </a:pPr>
            <a:r>
              <a:rPr lang="ja-JP" altLang="en-US" sz="1800" dirty="0"/>
              <a:t>２）</a:t>
            </a:r>
            <a:r>
              <a:rPr lang="ja-JP" altLang="ja-JP" sz="1800" dirty="0"/>
              <a:t>質問紙調査によって得られたデータを分析し</a:t>
            </a:r>
            <a:r>
              <a:rPr lang="en-US" altLang="ja-JP" sz="1800" dirty="0"/>
              <a:t>, </a:t>
            </a:r>
            <a:r>
              <a:rPr lang="ja-JP" altLang="ja-JP" sz="1800" dirty="0"/>
              <a:t>心理的リソースの潜在的な因子を検討する。</a:t>
            </a:r>
            <a:endParaRPr lang="en-US" altLang="ja-JP" sz="1800" dirty="0"/>
          </a:p>
          <a:p>
            <a:pPr marL="264228" indent="-264228">
              <a:tabLst>
                <a:tab pos="352303" algn="l"/>
              </a:tabLst>
            </a:pPr>
            <a:r>
              <a:rPr lang="ja-JP" altLang="en-US" sz="1800" dirty="0"/>
              <a:t>３）得られた尺度の構成概念</a:t>
            </a:r>
            <a:r>
              <a:rPr lang="ja-JP" altLang="en-US" sz="1800" dirty="0" smtClean="0"/>
              <a:t>妥当性を検討する</a:t>
            </a:r>
            <a:r>
              <a:rPr lang="ja-JP" altLang="en-US" sz="1800" dirty="0"/>
              <a:t>。</a:t>
            </a:r>
            <a:endParaRPr lang="en-US" altLang="ja-JP" sz="1800" dirty="0"/>
          </a:p>
          <a:p>
            <a:pPr marL="264228" indent="-264228">
              <a:tabLst>
                <a:tab pos="352303" algn="l"/>
              </a:tabLst>
            </a:pPr>
            <a:r>
              <a:rPr lang="ja-JP" altLang="en-US" sz="1800" dirty="0"/>
              <a:t>４）心理的リソース尺度の高次の因子を検討するために</a:t>
            </a:r>
            <a:r>
              <a:rPr lang="en-US" altLang="ja-JP" sz="1800" dirty="0"/>
              <a:t>2</a:t>
            </a:r>
            <a:r>
              <a:rPr lang="ja-JP" altLang="en-US" sz="1800" dirty="0"/>
              <a:t>次因子分析を試み潜在的な因子構造を検討する</a:t>
            </a:r>
            <a:r>
              <a:rPr lang="ja-JP" altLang="en-US" sz="1800" dirty="0" smtClean="0"/>
              <a:t>。</a:t>
            </a:r>
            <a:endParaRPr lang="en-US" altLang="ja-JP" sz="1800" dirty="0"/>
          </a:p>
          <a:p>
            <a:pPr algn="ctr"/>
            <a:r>
              <a:rPr lang="ja-JP" altLang="en-US" sz="2000" b="1" dirty="0"/>
              <a:t>対象と方法</a:t>
            </a:r>
            <a:endParaRPr lang="en-US" altLang="ja-JP" sz="2000" b="1" dirty="0"/>
          </a:p>
          <a:p>
            <a:pPr marL="635000" indent="-635000"/>
            <a:r>
              <a:rPr lang="ja-JP" altLang="en-US" sz="1800" u="sng" dirty="0" smtClean="0"/>
              <a:t>対象</a:t>
            </a:r>
            <a:r>
              <a:rPr lang="ja-JP" altLang="en-US" sz="1800" dirty="0" smtClean="0"/>
              <a:t>：関西圏の</a:t>
            </a:r>
            <a:r>
              <a:rPr lang="ja-JP" altLang="ja-JP" sz="1800" dirty="0" smtClean="0"/>
              <a:t>大学生</a:t>
            </a:r>
            <a:r>
              <a:rPr lang="en-US" altLang="ja-JP" sz="1800" dirty="0"/>
              <a:t>436</a:t>
            </a:r>
            <a:r>
              <a:rPr lang="ja-JP" altLang="ja-JP" sz="1800" dirty="0"/>
              <a:t>名</a:t>
            </a:r>
            <a:r>
              <a:rPr lang="ja-JP" altLang="en-US" sz="1800" dirty="0"/>
              <a:t>（</a:t>
            </a:r>
            <a:r>
              <a:rPr lang="ja-JP" altLang="ja-JP" sz="1800" dirty="0"/>
              <a:t>男性</a:t>
            </a:r>
            <a:r>
              <a:rPr lang="en-US" altLang="ja-JP" sz="1800" dirty="0"/>
              <a:t>261</a:t>
            </a:r>
            <a:r>
              <a:rPr lang="ja-JP" altLang="ja-JP" sz="1800" dirty="0"/>
              <a:t>名</a:t>
            </a:r>
            <a:r>
              <a:rPr lang="en-US" altLang="ja-JP" sz="1800" dirty="0"/>
              <a:t>, </a:t>
            </a:r>
            <a:r>
              <a:rPr lang="ja-JP" altLang="ja-JP" sz="1800" dirty="0"/>
              <a:t>女性</a:t>
            </a:r>
            <a:r>
              <a:rPr lang="en-US" altLang="ja-JP" sz="1800" dirty="0"/>
              <a:t>175</a:t>
            </a:r>
            <a:r>
              <a:rPr lang="ja-JP" altLang="ja-JP" sz="1800" dirty="0"/>
              <a:t>名</a:t>
            </a:r>
            <a:r>
              <a:rPr lang="ja-JP" altLang="en-US" sz="1800" dirty="0" smtClean="0"/>
              <a:t>）。</a:t>
            </a:r>
            <a:r>
              <a:rPr lang="ja-JP" altLang="ja-JP" sz="1800" dirty="0" smtClean="0"/>
              <a:t>平均年齢</a:t>
            </a:r>
            <a:r>
              <a:rPr lang="ja-JP" altLang="en-US" sz="1800" dirty="0" smtClean="0"/>
              <a:t>は</a:t>
            </a:r>
            <a:r>
              <a:rPr lang="en-US" altLang="ja-JP" sz="1800" dirty="0" smtClean="0"/>
              <a:t>19.11</a:t>
            </a:r>
            <a:r>
              <a:rPr lang="ja-JP" altLang="ja-JP" sz="1800" dirty="0"/>
              <a:t>±</a:t>
            </a:r>
            <a:r>
              <a:rPr lang="en-US" altLang="ja-JP" sz="1800" dirty="0"/>
              <a:t>1.27</a:t>
            </a:r>
            <a:r>
              <a:rPr lang="ja-JP" altLang="ja-JP" sz="1800" dirty="0" smtClean="0"/>
              <a:t>歳</a:t>
            </a:r>
            <a:r>
              <a:rPr lang="ja-JP" altLang="en-US" sz="1800" dirty="0" smtClean="0"/>
              <a:t>であった。</a:t>
            </a:r>
            <a:endParaRPr lang="en-US" altLang="ja-JP" sz="1800" dirty="0"/>
          </a:p>
          <a:p>
            <a:r>
              <a:rPr lang="ja-JP" altLang="en-US" sz="1800" u="sng" dirty="0" smtClean="0"/>
              <a:t>心理的リソース尺度（案）の作成</a:t>
            </a:r>
            <a:r>
              <a:rPr lang="ja-JP" altLang="en-US" sz="1800" dirty="0" smtClean="0"/>
              <a:t>　：予備</a:t>
            </a:r>
            <a:r>
              <a:rPr lang="ja-JP" altLang="en-US" sz="1800" dirty="0"/>
              <a:t>調査で得られた</a:t>
            </a:r>
            <a:r>
              <a:rPr lang="en-US" altLang="ja-JP" sz="1800" dirty="0"/>
              <a:t>19</a:t>
            </a:r>
            <a:r>
              <a:rPr lang="ja-JP" altLang="ja-JP" sz="1800" dirty="0"/>
              <a:t>カテゴリーの意味および内容的な重複などを考慮し</a:t>
            </a:r>
            <a:r>
              <a:rPr lang="en-US" altLang="ja-JP" sz="1800" dirty="0"/>
              <a:t>, 94</a:t>
            </a:r>
            <a:r>
              <a:rPr lang="ja-JP" altLang="ja-JP" sz="1800" dirty="0"/>
              <a:t>項目の質問項目を作成した。その後</a:t>
            </a:r>
            <a:r>
              <a:rPr lang="en-US" altLang="ja-JP" sz="1800" dirty="0"/>
              <a:t>EMDR</a:t>
            </a:r>
            <a:r>
              <a:rPr lang="ja-JP" altLang="ja-JP" sz="1800" dirty="0"/>
              <a:t>トレーナーおよび臨床心理学を専攻し</a:t>
            </a:r>
            <a:r>
              <a:rPr lang="en-US" altLang="ja-JP" sz="1800" dirty="0"/>
              <a:t>, EMDR</a:t>
            </a:r>
            <a:r>
              <a:rPr lang="ja-JP" altLang="ja-JP" sz="1800" dirty="0"/>
              <a:t>のトレーニング</a:t>
            </a:r>
            <a:r>
              <a:rPr lang="en-US" altLang="ja-JP" sz="1800" dirty="0"/>
              <a:t>part2(</a:t>
            </a:r>
            <a:r>
              <a:rPr lang="ja-JP" altLang="ja-JP" sz="1800" dirty="0"/>
              <a:t>または</a:t>
            </a:r>
            <a:r>
              <a:rPr lang="en-US" altLang="ja-JP" sz="1800" dirty="0" smtClean="0"/>
              <a:t>weekend2)</a:t>
            </a:r>
            <a:r>
              <a:rPr lang="ja-JP" altLang="en-US" sz="1800" dirty="0"/>
              <a:t>を</a:t>
            </a:r>
            <a:r>
              <a:rPr lang="ja-JP" altLang="ja-JP" sz="1800" dirty="0"/>
              <a:t>完了した大学院生</a:t>
            </a:r>
            <a:r>
              <a:rPr lang="en-US" altLang="ja-JP" sz="1800" dirty="0"/>
              <a:t>9</a:t>
            </a:r>
            <a:r>
              <a:rPr lang="ja-JP" altLang="ja-JP" sz="1800" dirty="0"/>
              <a:t>名によって質問項目の内容と表現について検討がなされた。その結果</a:t>
            </a:r>
            <a:r>
              <a:rPr lang="en-US" altLang="ja-JP" sz="1800" dirty="0"/>
              <a:t>, 76</a:t>
            </a:r>
            <a:r>
              <a:rPr lang="ja-JP" altLang="ja-JP" sz="1800" dirty="0"/>
              <a:t>項目が心理的リソース尺度の試案として作成された</a:t>
            </a:r>
            <a:r>
              <a:rPr lang="ja-JP" altLang="ja-JP" sz="1800" dirty="0" smtClean="0"/>
              <a:t>。</a:t>
            </a:r>
            <a:endParaRPr lang="en-US" altLang="ja-JP" sz="2000" dirty="0" smtClean="0"/>
          </a:p>
          <a:p>
            <a:r>
              <a:rPr lang="ja-JP" altLang="ja-JP" sz="2000" u="sng" dirty="0" smtClean="0"/>
              <a:t> </a:t>
            </a:r>
            <a:r>
              <a:rPr lang="ja-JP" altLang="ja-JP" sz="2000" u="sng" dirty="0"/>
              <a:t>調査</a:t>
            </a:r>
            <a:r>
              <a:rPr lang="ja-JP" altLang="ja-JP" sz="2000" u="sng" dirty="0" smtClean="0"/>
              <a:t>用紙</a:t>
            </a:r>
            <a:endParaRPr lang="ja-JP" altLang="ja-JP" sz="2000" b="1" dirty="0"/>
          </a:p>
          <a:p>
            <a:pPr marL="470343" indent="-294192">
              <a:buFont typeface="+mj-lt"/>
              <a:buAutoNum type="arabicPeriod"/>
            </a:pPr>
            <a:r>
              <a:rPr lang="ja-JP" altLang="en-US" sz="1800" dirty="0"/>
              <a:t>フェイスシート（性別・年齢・所属学部・倫理的配慮</a:t>
            </a:r>
            <a:r>
              <a:rPr lang="ja-JP" altLang="en-US" sz="1800" dirty="0" smtClean="0"/>
              <a:t>）</a:t>
            </a:r>
            <a:endParaRPr lang="en-US" altLang="ja-JP" sz="1800" dirty="0"/>
          </a:p>
          <a:p>
            <a:pPr marL="470343" indent="-294192">
              <a:buFont typeface="+mj-lt"/>
              <a:buAutoNum type="arabicPeriod"/>
            </a:pPr>
            <a:r>
              <a:rPr lang="ja-JP" altLang="en-US" sz="1800" dirty="0"/>
              <a:t>心理的リソース尺度</a:t>
            </a:r>
            <a:r>
              <a:rPr lang="en-US" altLang="ja-JP" sz="1800" dirty="0"/>
              <a:t>(</a:t>
            </a:r>
            <a:r>
              <a:rPr lang="ja-JP" altLang="en-US" sz="1800" dirty="0"/>
              <a:t>試案</a:t>
            </a:r>
            <a:r>
              <a:rPr lang="ja-JP" altLang="en-US" sz="1800" dirty="0" smtClean="0"/>
              <a:t>）</a:t>
            </a:r>
            <a:endParaRPr lang="en-US" altLang="ja-JP" sz="1800" dirty="0"/>
          </a:p>
          <a:p>
            <a:pPr marL="470343" indent="-294192">
              <a:buFont typeface="+mj-lt"/>
              <a:buAutoNum type="arabicPeriod"/>
            </a:pPr>
            <a:r>
              <a:rPr lang="ja-JP" altLang="ja-JP" sz="1800" dirty="0"/>
              <a:t>精神的</a:t>
            </a:r>
            <a:r>
              <a:rPr lang="ja-JP" altLang="ja-JP" sz="1800" dirty="0" smtClean="0"/>
              <a:t>回復力</a:t>
            </a:r>
            <a:r>
              <a:rPr lang="ja-JP" altLang="en-US" sz="1800" dirty="0"/>
              <a:t>尺度</a:t>
            </a:r>
            <a:r>
              <a:rPr lang="en-US" altLang="ja-JP" sz="1800" dirty="0" smtClean="0"/>
              <a:t>(</a:t>
            </a:r>
            <a:r>
              <a:rPr lang="ja-JP" altLang="ja-JP" sz="1800" dirty="0"/>
              <a:t>小塩・中谷・金子</a:t>
            </a:r>
            <a:r>
              <a:rPr lang="en-US" altLang="ja-JP" sz="1800" dirty="0"/>
              <a:t>, 2002)</a:t>
            </a:r>
          </a:p>
          <a:p>
            <a:pPr marL="470343" indent="-294192">
              <a:buFont typeface="+mj-lt"/>
              <a:buAutoNum type="arabicPeriod"/>
            </a:pPr>
            <a:r>
              <a:rPr lang="en-US" altLang="ja-JP" sz="1800" dirty="0"/>
              <a:t> </a:t>
            </a:r>
            <a:r>
              <a:rPr lang="ja-JP" altLang="ja-JP" sz="1800" dirty="0"/>
              <a:t>心理的</a:t>
            </a:r>
            <a:r>
              <a:rPr lang="ja-JP" altLang="ja-JP" sz="1800" dirty="0" smtClean="0"/>
              <a:t>支え</a:t>
            </a:r>
            <a:r>
              <a:rPr lang="ja-JP" altLang="en-US" sz="1800" dirty="0" smtClean="0"/>
              <a:t>尺度</a:t>
            </a:r>
            <a:r>
              <a:rPr lang="en-US" altLang="ja-JP" sz="1800" dirty="0" smtClean="0"/>
              <a:t>(</a:t>
            </a:r>
            <a:r>
              <a:rPr lang="ja-JP" altLang="ja-JP" sz="1800" dirty="0"/>
              <a:t>串崎</a:t>
            </a:r>
            <a:r>
              <a:rPr lang="en-US" altLang="ja-JP" sz="1800" dirty="0"/>
              <a:t>, 1998)</a:t>
            </a:r>
          </a:p>
          <a:p>
            <a:pPr marL="470343" indent="-294192">
              <a:buFont typeface="+mj-lt"/>
              <a:buAutoNum type="arabicPeriod"/>
            </a:pPr>
            <a:r>
              <a:rPr lang="zh-TW" altLang="en-US" sz="1800" dirty="0">
                <a:latin typeface="ＭＳ ゴシック" panose="020B0609070205080204" pitchFamily="49" charset="-128"/>
                <a:ea typeface="ＭＳ ゴシック" panose="020B0609070205080204" pitchFamily="49" charset="-128"/>
              </a:rPr>
              <a:t>日本語版外傷後成長尺度</a:t>
            </a:r>
            <a:r>
              <a:rPr lang="en-US" altLang="ja-JP" sz="1800" dirty="0" smtClean="0"/>
              <a:t>(</a:t>
            </a:r>
            <a:r>
              <a:rPr lang="ja-JP" altLang="ja-JP" sz="1800" dirty="0"/>
              <a:t>宅</a:t>
            </a:r>
            <a:r>
              <a:rPr lang="en-US" altLang="ja-JP" sz="1800" dirty="0"/>
              <a:t>, 2010</a:t>
            </a:r>
            <a:r>
              <a:rPr lang="en-US" altLang="ja-JP" sz="1800" dirty="0" smtClean="0"/>
              <a:t>)</a:t>
            </a:r>
            <a:endParaRPr lang="en-US" altLang="ja-JP" sz="1800" dirty="0"/>
          </a:p>
          <a:p>
            <a:pPr marL="1076325" indent="-1076325"/>
            <a:r>
              <a:rPr lang="ja-JP" altLang="en-US" sz="1800" u="sng" dirty="0" smtClean="0"/>
              <a:t>調査方法</a:t>
            </a:r>
            <a:r>
              <a:rPr lang="ja-JP" altLang="en-US" sz="1800" dirty="0" smtClean="0"/>
              <a:t>：</a:t>
            </a:r>
            <a:r>
              <a:rPr lang="ja-JP" altLang="ja-JP" sz="1800" dirty="0" smtClean="0"/>
              <a:t>関西圏</a:t>
            </a:r>
            <a:r>
              <a:rPr lang="ja-JP" altLang="ja-JP" sz="1800" dirty="0"/>
              <a:t>の大学で心理学に関連</a:t>
            </a:r>
            <a:r>
              <a:rPr lang="ja-JP" altLang="ja-JP" sz="1800" dirty="0" smtClean="0"/>
              <a:t>した</a:t>
            </a:r>
            <a:r>
              <a:rPr lang="ja-JP" altLang="en-US" sz="1800" dirty="0" smtClean="0"/>
              <a:t>３つの</a:t>
            </a:r>
            <a:r>
              <a:rPr lang="ja-JP" altLang="ja-JP" sz="1800" dirty="0" smtClean="0"/>
              <a:t>科目の授業</a:t>
            </a:r>
            <a:r>
              <a:rPr lang="ja-JP" altLang="en-US" sz="1800" dirty="0" smtClean="0"/>
              <a:t>で</a:t>
            </a:r>
            <a:r>
              <a:rPr lang="ja-JP" altLang="ja-JP" sz="1800" dirty="0" smtClean="0"/>
              <a:t>行われた。</a:t>
            </a:r>
            <a:r>
              <a:rPr lang="ja-JP" altLang="en-US" sz="1800" dirty="0" smtClean="0"/>
              <a:t>調査期間は</a:t>
            </a:r>
            <a:r>
              <a:rPr lang="en-US" altLang="ja-JP" sz="1800" dirty="0" smtClean="0"/>
              <a:t>2015</a:t>
            </a:r>
            <a:r>
              <a:rPr lang="ja-JP" altLang="en-US" sz="1800" dirty="0" smtClean="0"/>
              <a:t>年</a:t>
            </a:r>
            <a:r>
              <a:rPr lang="en-US" altLang="ja-JP" sz="1800" dirty="0" smtClean="0"/>
              <a:t>6</a:t>
            </a:r>
            <a:r>
              <a:rPr lang="ja-JP" altLang="en-US" sz="1800" dirty="0" smtClean="0"/>
              <a:t>月であった。</a:t>
            </a:r>
            <a:endParaRPr lang="en-US" altLang="ja-JP" sz="1800" dirty="0"/>
          </a:p>
          <a:p>
            <a:r>
              <a:rPr lang="ja-JP" altLang="en-US" sz="1800" u="sng" dirty="0"/>
              <a:t>倫理的</a:t>
            </a:r>
            <a:r>
              <a:rPr lang="ja-JP" altLang="en-US" sz="1800" u="sng" dirty="0" smtClean="0"/>
              <a:t>配慮</a:t>
            </a:r>
            <a:r>
              <a:rPr lang="ja-JP" altLang="en-US" sz="1800" dirty="0" smtClean="0"/>
              <a:t>：予備</a:t>
            </a:r>
            <a:r>
              <a:rPr lang="ja-JP" altLang="en-US" sz="1800" dirty="0"/>
              <a:t>調査と同様であった。</a:t>
            </a:r>
            <a:endParaRPr lang="en-US" altLang="ja-JP" sz="1800" dirty="0"/>
          </a:p>
          <a:p>
            <a:r>
              <a:rPr lang="ja-JP" altLang="en-US" sz="1800" u="sng" dirty="0" smtClean="0"/>
              <a:t>分析</a:t>
            </a:r>
            <a:r>
              <a:rPr lang="ja-JP" altLang="en-US" sz="1800" dirty="0" smtClean="0"/>
              <a:t>：</a:t>
            </a:r>
            <a:r>
              <a:rPr lang="ja-JP" altLang="ja-JP" sz="1800" dirty="0" smtClean="0"/>
              <a:t>統計</a:t>
            </a:r>
            <a:r>
              <a:rPr lang="ja-JP" altLang="ja-JP" sz="1800" dirty="0"/>
              <a:t>解析には</a:t>
            </a:r>
            <a:r>
              <a:rPr lang="en-US" altLang="ja-JP" sz="1800" dirty="0"/>
              <a:t>IBM SPSS ver.24</a:t>
            </a:r>
            <a:r>
              <a:rPr lang="ja-JP" altLang="ja-JP" sz="1800" dirty="0"/>
              <a:t>と</a:t>
            </a:r>
            <a:r>
              <a:rPr lang="en-US" altLang="ja-JP" sz="1800" dirty="0"/>
              <a:t> R 3.2.2 GUI 1.66 Mavericks build </a:t>
            </a:r>
            <a:r>
              <a:rPr lang="ja-JP" altLang="ja-JP" sz="1800" dirty="0"/>
              <a:t>を用いた</a:t>
            </a:r>
            <a:r>
              <a:rPr lang="ja-JP" altLang="ja-JP" sz="1800" dirty="0" smtClean="0"/>
              <a:t>。</a:t>
            </a:r>
            <a:r>
              <a:rPr lang="ja-JP" altLang="en-US" sz="1800" dirty="0" smtClean="0"/>
              <a:t>　</a:t>
            </a:r>
            <a:endParaRPr lang="ja-JP" altLang="ja-JP" sz="1800" dirty="0"/>
          </a:p>
        </p:txBody>
      </p:sp>
      <p:sp>
        <p:nvSpPr>
          <p:cNvPr id="3" name="正方形/長方形 2"/>
          <p:cNvSpPr/>
          <p:nvPr/>
        </p:nvSpPr>
        <p:spPr>
          <a:xfrm>
            <a:off x="3937572" y="1787364"/>
            <a:ext cx="2383495" cy="645685"/>
          </a:xfrm>
          <a:prstGeom prst="rect">
            <a:avLst/>
          </a:prstGeom>
        </p:spPr>
        <p:txBody>
          <a:bodyPr wrap="none" lIns="90800" tIns="45400" rIns="90800" bIns="45400">
            <a:spAutoFit/>
          </a:bodyPr>
          <a:lstStyle/>
          <a:p>
            <a:pPr algn="just"/>
            <a:r>
              <a:rPr lang="ja-JP" altLang="ja-JP" sz="3600" dirty="0"/>
              <a:t>問題と目的</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851805950"/>
              </p:ext>
            </p:extLst>
          </p:nvPr>
        </p:nvGraphicFramePr>
        <p:xfrm>
          <a:off x="17563927" y="7444488"/>
          <a:ext cx="11441112" cy="3675813"/>
        </p:xfrm>
        <a:graphic>
          <a:graphicData uri="http://schemas.openxmlformats.org/presentationml/2006/ole">
            <mc:AlternateContent xmlns:mc="http://schemas.openxmlformats.org/markup-compatibility/2006">
              <mc:Choice xmlns:v="urn:schemas-microsoft-com:vml" Requires="v">
                <p:oleObj spid="_x0000_s1272" name="ワークシート" r:id="rId4" imgW="15925800" imgH="4940300" progId="Excel.Sheet.12">
                  <p:embed/>
                </p:oleObj>
              </mc:Choice>
              <mc:Fallback>
                <p:oleObj name="ワークシート" r:id="rId4" imgW="15925800" imgH="4940300" progId="Excel.Sheet.12">
                  <p:embed/>
                  <p:pic>
                    <p:nvPicPr>
                      <p:cNvPr id="0" name=""/>
                      <p:cNvPicPr/>
                      <p:nvPr/>
                    </p:nvPicPr>
                    <p:blipFill>
                      <a:blip r:embed="rId5"/>
                      <a:stretch>
                        <a:fillRect/>
                      </a:stretch>
                    </p:blipFill>
                    <p:spPr>
                      <a:xfrm>
                        <a:off x="17563927" y="7444488"/>
                        <a:ext cx="11441112" cy="3675813"/>
                      </a:xfrm>
                      <a:prstGeom prst="rect">
                        <a:avLst/>
                      </a:prstGeom>
                    </p:spPr>
                  </p:pic>
                </p:oleObj>
              </mc:Fallback>
            </mc:AlternateContent>
          </a:graphicData>
        </a:graphic>
      </p:graphicFrame>
      <p:pic>
        <p:nvPicPr>
          <p:cNvPr id="6" name="図 5"/>
          <p:cNvPicPr>
            <a:picLocks noChangeAspect="1"/>
          </p:cNvPicPr>
          <p:nvPr/>
        </p:nvPicPr>
        <p:blipFill rotWithShape="1">
          <a:blip r:embed="rId6"/>
          <a:srcRect l="117" t="21" r="4228" b="23307"/>
          <a:stretch/>
        </p:blipFill>
        <p:spPr>
          <a:xfrm>
            <a:off x="17676315" y="11475780"/>
            <a:ext cx="9553009" cy="5446333"/>
          </a:xfrm>
          <a:prstGeom prst="rect">
            <a:avLst/>
          </a:prstGeom>
        </p:spPr>
      </p:pic>
      <p:sp>
        <p:nvSpPr>
          <p:cNvPr id="8" name="テキスト ボックス 7"/>
          <p:cNvSpPr txBox="1"/>
          <p:nvPr/>
        </p:nvSpPr>
        <p:spPr>
          <a:xfrm>
            <a:off x="17570698" y="2404171"/>
            <a:ext cx="7122463" cy="461665"/>
          </a:xfrm>
          <a:prstGeom prst="rect">
            <a:avLst/>
          </a:prstGeom>
          <a:noFill/>
        </p:spPr>
        <p:txBody>
          <a:bodyPr wrap="none" rtlCol="0">
            <a:spAutoFit/>
          </a:bodyPr>
          <a:lstStyle/>
          <a:p>
            <a:r>
              <a:rPr lang="en-US" altLang="ja-JP" sz="2400" dirty="0" smtClean="0"/>
              <a:t>Table.1 </a:t>
            </a:r>
            <a:r>
              <a:rPr lang="ja-JP" altLang="en-US" sz="2400" dirty="0" smtClean="0"/>
              <a:t>心理的リソース尺度の因子分析結果（</a:t>
            </a:r>
            <a:r>
              <a:rPr lang="ja-JP" altLang="en-US" sz="1800" dirty="0" smtClean="0"/>
              <a:t>一部抜粋</a:t>
            </a:r>
            <a:r>
              <a:rPr lang="ja-JP" altLang="en-US" sz="2400" dirty="0" smtClean="0"/>
              <a:t>）</a:t>
            </a:r>
            <a:endParaRPr kumimoji="1" lang="ja-JP" altLang="en-US" sz="2400" dirty="0"/>
          </a:p>
        </p:txBody>
      </p:sp>
      <p:sp>
        <p:nvSpPr>
          <p:cNvPr id="26" name="テキスト ボックス 25"/>
          <p:cNvSpPr txBox="1"/>
          <p:nvPr/>
        </p:nvSpPr>
        <p:spPr>
          <a:xfrm>
            <a:off x="17499420" y="6719677"/>
            <a:ext cx="10009112" cy="738664"/>
          </a:xfrm>
          <a:prstGeom prst="rect">
            <a:avLst/>
          </a:prstGeom>
          <a:noFill/>
        </p:spPr>
        <p:txBody>
          <a:bodyPr wrap="square" rtlCol="0">
            <a:spAutoFit/>
          </a:bodyPr>
          <a:lstStyle/>
          <a:p>
            <a:r>
              <a:rPr lang="en-US" altLang="ja-JP" sz="2400" dirty="0" smtClean="0"/>
              <a:t>Table.2  </a:t>
            </a:r>
            <a:r>
              <a:rPr lang="ja-JP" altLang="en-US" sz="1800" dirty="0" smtClean="0"/>
              <a:t>心理的リソース尺度の下位因子と精神的回復力尺度</a:t>
            </a:r>
            <a:r>
              <a:rPr lang="en-US" altLang="ja-JP" sz="1800" dirty="0" smtClean="0"/>
              <a:t>, </a:t>
            </a:r>
            <a:r>
              <a:rPr lang="ja-JP" altLang="en-US" sz="1800" dirty="0" smtClean="0"/>
              <a:t>心理的支え尺度</a:t>
            </a:r>
            <a:r>
              <a:rPr lang="en-US" altLang="ja-JP" sz="1800" dirty="0" smtClean="0"/>
              <a:t>, </a:t>
            </a:r>
            <a:r>
              <a:rPr lang="ja-JP" altLang="en-US" sz="1800" dirty="0" smtClean="0"/>
              <a:t>日本語版外傷後の成長尺度との相関分析</a:t>
            </a:r>
            <a:endParaRPr lang="en-US" altLang="ja-JP" sz="1800" dirty="0" smtClean="0"/>
          </a:p>
        </p:txBody>
      </p:sp>
      <p:sp>
        <p:nvSpPr>
          <p:cNvPr id="27" name="テキスト ボックス 26"/>
          <p:cNvSpPr txBox="1"/>
          <p:nvPr/>
        </p:nvSpPr>
        <p:spPr>
          <a:xfrm>
            <a:off x="17557826" y="11081239"/>
            <a:ext cx="10009112" cy="461665"/>
          </a:xfrm>
          <a:prstGeom prst="rect">
            <a:avLst/>
          </a:prstGeom>
          <a:noFill/>
        </p:spPr>
        <p:txBody>
          <a:bodyPr wrap="square" rtlCol="0">
            <a:spAutoFit/>
          </a:bodyPr>
          <a:lstStyle/>
          <a:p>
            <a:r>
              <a:rPr lang="en-US" altLang="ja-JP" sz="2400" dirty="0" smtClean="0"/>
              <a:t>Fig.1 </a:t>
            </a:r>
            <a:r>
              <a:rPr lang="ja-JP" altLang="en-US" sz="2400" dirty="0" smtClean="0"/>
              <a:t>心理的リソース尺度の二次因子分析の結果（</a:t>
            </a:r>
            <a:r>
              <a:rPr lang="en-US" altLang="ja-JP" sz="2400" dirty="0" smtClean="0"/>
              <a:t>5</a:t>
            </a:r>
            <a:r>
              <a:rPr lang="ja-JP" altLang="en-US" sz="2400" dirty="0" smtClean="0"/>
              <a:t>因子モデル）</a:t>
            </a:r>
            <a:endParaRPr lang="en-US" altLang="ja-JP" sz="2400" dirty="0" smtClean="0"/>
          </a:p>
        </p:txBody>
      </p:sp>
      <p:sp>
        <p:nvSpPr>
          <p:cNvPr id="9" name="テキスト ボックス 8"/>
          <p:cNvSpPr txBox="1"/>
          <p:nvPr/>
        </p:nvSpPr>
        <p:spPr>
          <a:xfrm>
            <a:off x="18507075" y="16644572"/>
            <a:ext cx="11233248" cy="338554"/>
          </a:xfrm>
          <a:prstGeom prst="rect">
            <a:avLst/>
          </a:prstGeom>
          <a:noFill/>
        </p:spPr>
        <p:txBody>
          <a:bodyPr wrap="square" rtlCol="0">
            <a:spAutoFit/>
          </a:bodyPr>
          <a:lstStyle/>
          <a:p>
            <a:r>
              <a:rPr lang="is-IS" altLang="ja-JP" sz="1600" i="1" dirty="0">
                <a:latin typeface="Arial"/>
                <a:cs typeface="Arial"/>
              </a:rPr>
              <a:t>χ</a:t>
            </a:r>
            <a:r>
              <a:rPr lang="is-IS" altLang="ja-JP" sz="1600" baseline="30000" dirty="0">
                <a:latin typeface="Arial"/>
                <a:cs typeface="Arial"/>
              </a:rPr>
              <a:t>2</a:t>
            </a:r>
            <a:r>
              <a:rPr lang="is-IS" altLang="ja-JP" sz="1600" dirty="0">
                <a:latin typeface="Arial"/>
                <a:cs typeface="Arial"/>
              </a:rPr>
              <a:t>(1744)=</a:t>
            </a:r>
            <a:r>
              <a:rPr lang="is-IS" altLang="ja-JP" sz="1600" dirty="0" smtClean="0">
                <a:latin typeface="Arial"/>
                <a:cs typeface="Arial"/>
              </a:rPr>
              <a:t>2874.877,</a:t>
            </a:r>
            <a:r>
              <a:rPr lang="is-IS" altLang="ja-JP" sz="1600" dirty="0">
                <a:latin typeface="Arial"/>
                <a:cs typeface="Arial"/>
              </a:rPr>
              <a:t>p&lt;.001</a:t>
            </a:r>
            <a:r>
              <a:rPr lang="is-IS" altLang="ja-JP" sz="1600" dirty="0" smtClean="0">
                <a:latin typeface="Arial"/>
                <a:cs typeface="Arial"/>
              </a:rPr>
              <a:t>,GFI=.870,AGFI=.854,NFI=.</a:t>
            </a:r>
            <a:r>
              <a:rPr lang="is-IS" altLang="ja-JP" sz="1600" dirty="0">
                <a:latin typeface="Arial"/>
                <a:cs typeface="Arial"/>
              </a:rPr>
              <a:t>854</a:t>
            </a:r>
            <a:r>
              <a:rPr lang="is-IS" altLang="ja-JP" sz="1600" dirty="0" smtClean="0">
                <a:latin typeface="Arial"/>
                <a:cs typeface="Arial"/>
              </a:rPr>
              <a:t>,CFI=.913</a:t>
            </a:r>
            <a:r>
              <a:rPr lang="is-IS" altLang="ja-JP" sz="1600" dirty="0">
                <a:latin typeface="Arial"/>
                <a:cs typeface="Arial"/>
              </a:rPr>
              <a:t>,RMSEA</a:t>
            </a:r>
            <a:r>
              <a:rPr lang="is-IS" altLang="ja-JP" sz="1600" dirty="0" smtClean="0">
                <a:latin typeface="Arial"/>
                <a:cs typeface="Arial"/>
              </a:rPr>
              <a:t>=.054</a:t>
            </a:r>
            <a:endParaRPr kumimoji="1" lang="ja-JP" altLang="en-US" sz="1600" dirty="0">
              <a:latin typeface="Arial"/>
              <a:cs typeface="Arial"/>
            </a:endParaRPr>
          </a:p>
        </p:txBody>
      </p:sp>
      <p:sp>
        <p:nvSpPr>
          <p:cNvPr id="30" name="タイトル 1"/>
          <p:cNvSpPr txBox="1">
            <a:spLocks/>
          </p:cNvSpPr>
          <p:nvPr/>
        </p:nvSpPr>
        <p:spPr>
          <a:xfrm>
            <a:off x="1261159" y="232391"/>
            <a:ext cx="29883320" cy="1439790"/>
          </a:xfrm>
          <a:prstGeom prst="rect">
            <a:avLst/>
          </a:prstGeom>
          <a:ln/>
        </p:spPr>
        <p:style>
          <a:lnRef idx="0">
            <a:schemeClr val="accent1"/>
          </a:lnRef>
          <a:fillRef idx="3">
            <a:schemeClr val="accent1"/>
          </a:fillRef>
          <a:effectRef idx="3">
            <a:schemeClr val="accent1"/>
          </a:effectRef>
          <a:fontRef idx="minor">
            <a:schemeClr val="lt1"/>
          </a:fontRef>
        </p:style>
        <p:txBody>
          <a:bodyPr vert="horz" lIns="237968" tIns="118984" rIns="237968" bIns="118984" rtlCol="0" anchor="ctr">
            <a:normAutofit fontScale="45000" lnSpcReduction="20000"/>
          </a:bodyPr>
          <a:lstStyle>
            <a:lvl1pPr algn="ctr" defTabSz="2379685" rtl="0" eaLnBrk="1" latinLnBrk="0" hangingPunct="1">
              <a:spcBef>
                <a:spcPct val="0"/>
              </a:spcBef>
              <a:buNone/>
              <a:defRPr kumimoji="1" sz="11400" kern="1200">
                <a:solidFill>
                  <a:schemeClr val="tx1"/>
                </a:solidFill>
                <a:latin typeface="+mj-lt"/>
                <a:ea typeface="+mj-ea"/>
                <a:cs typeface="+mj-cs"/>
              </a:defRPr>
            </a:lvl1pPr>
          </a:lstStyle>
          <a:p>
            <a:r>
              <a:rPr lang="ja-JP" altLang="en-US" sz="8800" dirty="0">
                <a:solidFill>
                  <a:schemeClr val="bg1"/>
                </a:solidFill>
                <a:latin typeface="Franklin Gothic Medium" panose="020B0603020102020204" pitchFamily="34" charset="0"/>
              </a:rPr>
              <a:t>心理的リソース尺度作成の試み</a:t>
            </a:r>
            <a:r>
              <a:rPr lang="en-US" altLang="ja-JP" sz="8800" dirty="0">
                <a:solidFill>
                  <a:schemeClr val="bg1"/>
                </a:solidFill>
                <a:latin typeface="Franklin Gothic Medium" panose="020B0603020102020204" pitchFamily="34" charset="0"/>
              </a:rPr>
              <a:t/>
            </a:r>
            <a:br>
              <a:rPr lang="en-US" altLang="ja-JP" sz="8800" dirty="0">
                <a:solidFill>
                  <a:schemeClr val="bg1"/>
                </a:solidFill>
                <a:latin typeface="Franklin Gothic Medium" panose="020B0603020102020204" pitchFamily="34" charset="0"/>
              </a:rPr>
            </a:br>
            <a:r>
              <a:rPr lang="ja-JP" altLang="en-US" sz="7200" dirty="0" smtClean="0">
                <a:solidFill>
                  <a:schemeClr val="bg1"/>
                </a:solidFill>
              </a:rPr>
              <a:t>上西裕之</a:t>
            </a:r>
            <a:r>
              <a:rPr lang="ja-JP" altLang="en-US" sz="7200" baseline="30000" dirty="0" smtClean="0">
                <a:solidFill>
                  <a:schemeClr val="bg1"/>
                </a:solidFill>
              </a:rPr>
              <a:t>１</a:t>
            </a:r>
            <a:r>
              <a:rPr lang="ja-JP" altLang="en-US" sz="7200" dirty="0" smtClean="0">
                <a:solidFill>
                  <a:schemeClr val="bg1"/>
                </a:solidFill>
              </a:rPr>
              <a:t>・</a:t>
            </a:r>
            <a:r>
              <a:rPr lang="ja-JP" altLang="en-US" sz="7200" dirty="0">
                <a:solidFill>
                  <a:schemeClr val="bg1"/>
                </a:solidFill>
              </a:rPr>
              <a:t>市井雅</a:t>
            </a:r>
            <a:r>
              <a:rPr lang="ja-JP" altLang="en-US" sz="7200" dirty="0" smtClean="0">
                <a:solidFill>
                  <a:schemeClr val="bg1"/>
                </a:solidFill>
              </a:rPr>
              <a:t>哉</a:t>
            </a:r>
            <a:r>
              <a:rPr lang="en-US" altLang="ja-JP" sz="7200" baseline="30000" dirty="0" smtClean="0">
                <a:solidFill>
                  <a:schemeClr val="bg1"/>
                </a:solidFill>
              </a:rPr>
              <a:t>2</a:t>
            </a:r>
          </a:p>
          <a:p>
            <a:r>
              <a:rPr lang="en-US" altLang="ja-JP" sz="5400" dirty="0" smtClean="0">
                <a:solidFill>
                  <a:schemeClr val="bg1"/>
                </a:solidFill>
              </a:rPr>
              <a:t> (</a:t>
            </a:r>
            <a:r>
              <a:rPr lang="ja-JP" altLang="en-US" sz="5400" dirty="0">
                <a:solidFill>
                  <a:schemeClr val="bg1"/>
                </a:solidFill>
              </a:rPr>
              <a:t>関西大学心理臨床センタ</a:t>
            </a:r>
            <a:r>
              <a:rPr lang="en-US" altLang="ja-JP" sz="5400" dirty="0" smtClean="0">
                <a:solidFill>
                  <a:schemeClr val="bg1"/>
                </a:solidFill>
              </a:rPr>
              <a:t>−</a:t>
            </a:r>
            <a:r>
              <a:rPr lang="ja-JP" altLang="en-US" sz="5400" baseline="30000" dirty="0" smtClean="0">
                <a:solidFill>
                  <a:schemeClr val="bg1"/>
                </a:solidFill>
              </a:rPr>
              <a:t>１</a:t>
            </a:r>
            <a:r>
              <a:rPr lang="ja-JP" altLang="en-US" sz="5400" dirty="0" smtClean="0">
                <a:solidFill>
                  <a:schemeClr val="bg1"/>
                </a:solidFill>
              </a:rPr>
              <a:t>・兵庫</a:t>
            </a:r>
            <a:r>
              <a:rPr lang="ja-JP" altLang="en-US" sz="5400" dirty="0">
                <a:solidFill>
                  <a:schemeClr val="bg1"/>
                </a:solidFill>
              </a:rPr>
              <a:t>教育大学</a:t>
            </a:r>
            <a:r>
              <a:rPr lang="ja-JP" altLang="en-US" sz="5400" dirty="0" smtClean="0">
                <a:solidFill>
                  <a:schemeClr val="bg1"/>
                </a:solidFill>
              </a:rPr>
              <a:t>大学院</a:t>
            </a:r>
            <a:r>
              <a:rPr lang="en-US" altLang="ja-JP" sz="5400" baseline="30000" dirty="0" smtClean="0">
                <a:solidFill>
                  <a:schemeClr val="bg1"/>
                </a:solidFill>
              </a:rPr>
              <a:t>2</a:t>
            </a:r>
            <a:r>
              <a:rPr lang="en-US" altLang="ja-JP" sz="5400" dirty="0">
                <a:solidFill>
                  <a:schemeClr val="bg1"/>
                </a:solidFill>
              </a:rPr>
              <a:t>)</a:t>
            </a:r>
            <a:endParaRPr lang="ja-JP" altLang="en-US" sz="5400" dirty="0">
              <a:solidFill>
                <a:schemeClr val="bg1"/>
              </a:solidFill>
            </a:endParaRPr>
          </a:p>
        </p:txBody>
      </p:sp>
      <p:sp>
        <p:nvSpPr>
          <p:cNvPr id="4" name="テキスト ボックス 3"/>
          <p:cNvSpPr txBox="1"/>
          <p:nvPr/>
        </p:nvSpPr>
        <p:spPr>
          <a:xfrm>
            <a:off x="25836750" y="5920454"/>
            <a:ext cx="1172116" cy="215444"/>
          </a:xfrm>
          <a:prstGeom prst="rect">
            <a:avLst/>
          </a:prstGeom>
          <a:noFill/>
        </p:spPr>
        <p:txBody>
          <a:bodyPr wrap="none" rtlCol="0">
            <a:spAutoFit/>
          </a:bodyPr>
          <a:lstStyle/>
          <a:p>
            <a:r>
              <a:rPr lang="ja-JP" altLang="en-US" sz="800" dirty="0" smtClean="0"/>
              <a:t>主因子法・</a:t>
            </a:r>
            <a:r>
              <a:rPr lang="en-US" altLang="ja-JP" sz="800" dirty="0" err="1" smtClean="0"/>
              <a:t>promax</a:t>
            </a:r>
            <a:r>
              <a:rPr lang="ja-JP" altLang="en-US" sz="800" dirty="0" smtClean="0"/>
              <a:t>回転</a:t>
            </a:r>
            <a:endParaRPr kumimoji="1" lang="ja-JP" altLang="en-US" sz="800" dirty="0"/>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4011863932"/>
              </p:ext>
            </p:extLst>
          </p:nvPr>
        </p:nvGraphicFramePr>
        <p:xfrm>
          <a:off x="17498963" y="2901514"/>
          <a:ext cx="10199841" cy="3740260"/>
        </p:xfrm>
        <a:graphic>
          <a:graphicData uri="http://schemas.openxmlformats.org/presentationml/2006/ole">
            <mc:AlternateContent xmlns:mc="http://schemas.openxmlformats.org/markup-compatibility/2006">
              <mc:Choice xmlns:v="urn:schemas-microsoft-com:vml" Requires="v">
                <p:oleObj spid="_x0000_s1273" name="ワークシート" r:id="rId7" imgW="20364339" imgH="7467712" progId="Excel.Sheet.12">
                  <p:embed/>
                </p:oleObj>
              </mc:Choice>
              <mc:Fallback>
                <p:oleObj name="ワークシート" r:id="rId7" imgW="20364339" imgH="7467712" progId="Excel.Sheet.12">
                  <p:embed/>
                  <p:pic>
                    <p:nvPicPr>
                      <p:cNvPr id="0" name=""/>
                      <p:cNvPicPr/>
                      <p:nvPr/>
                    </p:nvPicPr>
                    <p:blipFill>
                      <a:blip r:embed="rId8"/>
                      <a:stretch>
                        <a:fillRect/>
                      </a:stretch>
                    </p:blipFill>
                    <p:spPr>
                      <a:xfrm>
                        <a:off x="17498963" y="2901514"/>
                        <a:ext cx="10199841" cy="3740260"/>
                      </a:xfrm>
                      <a:prstGeom prst="rect">
                        <a:avLst/>
                      </a:prstGeom>
                    </p:spPr>
                  </p:pic>
                </p:oleObj>
              </mc:Fallback>
            </mc:AlternateContent>
          </a:graphicData>
        </a:graphic>
      </p:graphicFrame>
    </p:spTree>
    <p:extLst>
      <p:ext uri="{BB962C8B-B14F-4D97-AF65-F5344CB8AC3E}">
        <p14:creationId xmlns:p14="http://schemas.microsoft.com/office/powerpoint/2010/main" val="39846928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8928</TotalTime>
  <Words>180</Words>
  <Application>Microsoft Macintosh PowerPoint</Application>
  <PresentationFormat>ユーザー設定</PresentationFormat>
  <Paragraphs>58</Paragraphs>
  <Slides>1</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vt:i4>
      </vt:variant>
    </vt:vector>
  </HeadingPairs>
  <TitlesOfParts>
    <vt:vector size="3" baseType="lpstr">
      <vt:lpstr>Office ​​テーマ</vt:lpstr>
      <vt:lpstr>ワークシート</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EMDRはどう評価されるのか？ 行動療法、認知療法、精神分析との比較（その２） 市井　雅哉（兵庫教育大学発達心理臨床研究センター） 大塚　美菜子（兵庫教育大学連合学校教育学研究科）</dc:title>
  <dc:creator>Masaya</dc:creator>
  <cp:lastModifiedBy>上西 裕之</cp:lastModifiedBy>
  <cp:revision>156</cp:revision>
  <cp:lastPrinted>2016-06-08T09:03:20Z</cp:lastPrinted>
  <dcterms:created xsi:type="dcterms:W3CDTF">2014-05-06T02:53:26Z</dcterms:created>
  <dcterms:modified xsi:type="dcterms:W3CDTF">2016-06-08T11:39:54Z</dcterms:modified>
</cp:coreProperties>
</file>